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86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88" r:id="rId21"/>
    <p:sldId id="277" r:id="rId22"/>
    <p:sldId id="273" r:id="rId23"/>
    <p:sldId id="274" r:id="rId24"/>
    <p:sldId id="287" r:id="rId25"/>
    <p:sldId id="278" r:id="rId26"/>
    <p:sldId id="279" r:id="rId27"/>
    <p:sldId id="289" r:id="rId28"/>
    <p:sldId id="280" r:id="rId29"/>
    <p:sldId id="281" r:id="rId30"/>
    <p:sldId id="284" r:id="rId31"/>
    <p:sldId id="282" r:id="rId32"/>
    <p:sldId id="283" r:id="rId33"/>
    <p:sldId id="28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890C1-22FA-4143-8BF7-57884451D6DB}" v="1819" dt="2021-02-19T02:23:53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9"/>
    <p:restoredTop sz="96405"/>
  </p:normalViewPr>
  <p:slideViewPr>
    <p:cSldViewPr snapToGrid="0" snapToObjects="1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16.svg"/><Relationship Id="rId1" Type="http://schemas.openxmlformats.org/officeDocument/2006/relationships/image" Target="../media/image25.png"/><Relationship Id="rId6" Type="http://schemas.openxmlformats.org/officeDocument/2006/relationships/image" Target="../media/image20.svg"/><Relationship Id="rId5" Type="http://schemas.openxmlformats.org/officeDocument/2006/relationships/image" Target="../media/image27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8BEA7E-6634-46DD-AB85-F6B2A5064CA5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FCCC7F2-2C7A-4024-8266-56A480D7D79C}">
      <dgm:prSet/>
      <dgm:spPr/>
      <dgm:t>
        <a:bodyPr/>
        <a:lstStyle/>
        <a:p>
          <a:r>
            <a:rPr lang="en-US"/>
            <a:t>Written completely using the Python programming language</a:t>
          </a:r>
        </a:p>
      </dgm:t>
    </dgm:pt>
    <dgm:pt modelId="{4342DD27-A1AC-43B0-9292-AEAA86DA1C36}" type="parTrans" cxnId="{322DD1B4-E155-4C48-B1D2-2DF40AF87794}">
      <dgm:prSet/>
      <dgm:spPr/>
      <dgm:t>
        <a:bodyPr/>
        <a:lstStyle/>
        <a:p>
          <a:endParaRPr lang="en-US"/>
        </a:p>
      </dgm:t>
    </dgm:pt>
    <dgm:pt modelId="{7F23851F-D3A8-4CCF-9189-684FCB41B757}" type="sibTrans" cxnId="{322DD1B4-E155-4C48-B1D2-2DF40AF87794}">
      <dgm:prSet/>
      <dgm:spPr/>
      <dgm:t>
        <a:bodyPr/>
        <a:lstStyle/>
        <a:p>
          <a:endParaRPr lang="en-US"/>
        </a:p>
      </dgm:t>
    </dgm:pt>
    <dgm:pt modelId="{7FF41718-6E22-45DB-932A-4C2ECD14A43C}">
      <dgm:prSet/>
      <dgm:spPr/>
      <dgm:t>
        <a:bodyPr/>
        <a:lstStyle/>
        <a:p>
          <a:r>
            <a:rPr lang="en-US"/>
            <a:t>Incorporates the Biopython library as well as the numpy library for dealing with DNA sequences and the mathematics behind the evolutionary models, respectively</a:t>
          </a:r>
        </a:p>
      </dgm:t>
    </dgm:pt>
    <dgm:pt modelId="{64EE8ED8-0145-44E7-BB63-CC72C5326C5C}" type="parTrans" cxnId="{2E721318-94F5-4069-96F8-6B6D88445177}">
      <dgm:prSet/>
      <dgm:spPr/>
      <dgm:t>
        <a:bodyPr/>
        <a:lstStyle/>
        <a:p>
          <a:endParaRPr lang="en-US"/>
        </a:p>
      </dgm:t>
    </dgm:pt>
    <dgm:pt modelId="{800C8DBF-5920-4E83-A714-2DF059455324}" type="sibTrans" cxnId="{2E721318-94F5-4069-96F8-6B6D88445177}">
      <dgm:prSet/>
      <dgm:spPr/>
      <dgm:t>
        <a:bodyPr/>
        <a:lstStyle/>
        <a:p>
          <a:endParaRPr lang="en-US"/>
        </a:p>
      </dgm:t>
    </dgm:pt>
    <dgm:pt modelId="{1A914E5D-42EB-4DA1-B98B-465A7431592F}">
      <dgm:prSet/>
      <dgm:spPr/>
      <dgm:t>
        <a:bodyPr/>
        <a:lstStyle/>
        <a:p>
          <a:r>
            <a:rPr lang="en-US" dirty="0"/>
            <a:t>Utilizes the BLAST algorithm against GenBank to retrieve like sequences to the input sequence</a:t>
          </a:r>
        </a:p>
      </dgm:t>
    </dgm:pt>
    <dgm:pt modelId="{3DA7A822-101C-49E8-86FC-61F3E0079505}" type="parTrans" cxnId="{CE8A3B4D-E3A8-47EE-A4AA-D0359747FFCF}">
      <dgm:prSet/>
      <dgm:spPr/>
      <dgm:t>
        <a:bodyPr/>
        <a:lstStyle/>
        <a:p>
          <a:endParaRPr lang="en-US"/>
        </a:p>
      </dgm:t>
    </dgm:pt>
    <dgm:pt modelId="{25DDD4CF-51F3-4695-B2D2-5FA41480DC32}" type="sibTrans" cxnId="{CE8A3B4D-E3A8-47EE-A4AA-D0359747FFCF}">
      <dgm:prSet/>
      <dgm:spPr/>
      <dgm:t>
        <a:bodyPr/>
        <a:lstStyle/>
        <a:p>
          <a:endParaRPr lang="en-US"/>
        </a:p>
      </dgm:t>
    </dgm:pt>
    <dgm:pt modelId="{DC92D18E-D125-4F66-973C-D1A97CA75538}">
      <dgm:prSet/>
      <dgm:spPr/>
      <dgm:t>
        <a:bodyPr/>
        <a:lstStyle/>
        <a:p>
          <a:r>
            <a:rPr lang="en-US" dirty="0"/>
            <a:t>After extracting sequence parameters via user input or probabilistic methods, simulates the ancestral sequence generated via Coalescence Theory</a:t>
          </a:r>
        </a:p>
      </dgm:t>
    </dgm:pt>
    <dgm:pt modelId="{8B5E2FE2-76F0-404E-A7A0-45D2268040D9}" type="parTrans" cxnId="{43EA1902-B975-4D4E-A782-26A3578460F7}">
      <dgm:prSet/>
      <dgm:spPr/>
      <dgm:t>
        <a:bodyPr/>
        <a:lstStyle/>
        <a:p>
          <a:endParaRPr lang="en-US"/>
        </a:p>
      </dgm:t>
    </dgm:pt>
    <dgm:pt modelId="{CD68AD8D-F6E0-4743-830B-9FFE516A712A}" type="sibTrans" cxnId="{43EA1902-B975-4D4E-A782-26A3578460F7}">
      <dgm:prSet/>
      <dgm:spPr/>
      <dgm:t>
        <a:bodyPr/>
        <a:lstStyle/>
        <a:p>
          <a:endParaRPr lang="en-US"/>
        </a:p>
      </dgm:t>
    </dgm:pt>
    <dgm:pt modelId="{DBEB28AD-2188-4D28-AA8C-39ED5327C279}">
      <dgm:prSet/>
      <dgm:spPr/>
      <dgm:t>
        <a:bodyPr/>
        <a:lstStyle/>
        <a:p>
          <a:r>
            <a:rPr lang="en-US"/>
            <a:t>Terminates simulation upon sequence extinction or time exhaustion</a:t>
          </a:r>
        </a:p>
      </dgm:t>
    </dgm:pt>
    <dgm:pt modelId="{6258F3AC-DBD7-4709-A697-829B99071FD0}" type="parTrans" cxnId="{25336DC0-99A6-4AB0-9CC4-99530D6F9DB2}">
      <dgm:prSet/>
      <dgm:spPr/>
      <dgm:t>
        <a:bodyPr/>
        <a:lstStyle/>
        <a:p>
          <a:endParaRPr lang="en-US"/>
        </a:p>
      </dgm:t>
    </dgm:pt>
    <dgm:pt modelId="{4C0B2031-8A21-46E4-BCC1-7E8BEC00FC5D}" type="sibTrans" cxnId="{25336DC0-99A6-4AB0-9CC4-99530D6F9DB2}">
      <dgm:prSet/>
      <dgm:spPr/>
      <dgm:t>
        <a:bodyPr/>
        <a:lstStyle/>
        <a:p>
          <a:endParaRPr lang="en-US"/>
        </a:p>
      </dgm:t>
    </dgm:pt>
    <dgm:pt modelId="{ABBCE153-1310-4A32-8451-4451A496DAE3}" type="pres">
      <dgm:prSet presAssocID="{2C8BEA7E-6634-46DD-AB85-F6B2A5064CA5}" presName="outerComposite" presStyleCnt="0">
        <dgm:presLayoutVars>
          <dgm:chMax val="5"/>
          <dgm:dir/>
          <dgm:resizeHandles val="exact"/>
        </dgm:presLayoutVars>
      </dgm:prSet>
      <dgm:spPr/>
    </dgm:pt>
    <dgm:pt modelId="{EB3937CF-63EB-48D6-A233-9F55C94AC777}" type="pres">
      <dgm:prSet presAssocID="{2C8BEA7E-6634-46DD-AB85-F6B2A5064CA5}" presName="dummyMaxCanvas" presStyleCnt="0">
        <dgm:presLayoutVars/>
      </dgm:prSet>
      <dgm:spPr/>
    </dgm:pt>
    <dgm:pt modelId="{48D42401-DE95-405E-9E62-CC21D58EF25D}" type="pres">
      <dgm:prSet presAssocID="{2C8BEA7E-6634-46DD-AB85-F6B2A5064CA5}" presName="FiveNodes_1" presStyleLbl="node1" presStyleIdx="0" presStyleCnt="5">
        <dgm:presLayoutVars>
          <dgm:bulletEnabled val="1"/>
        </dgm:presLayoutVars>
      </dgm:prSet>
      <dgm:spPr/>
    </dgm:pt>
    <dgm:pt modelId="{7B333A56-CC12-4712-8390-579B3F3A4D7B}" type="pres">
      <dgm:prSet presAssocID="{2C8BEA7E-6634-46DD-AB85-F6B2A5064CA5}" presName="FiveNodes_2" presStyleLbl="node1" presStyleIdx="1" presStyleCnt="5">
        <dgm:presLayoutVars>
          <dgm:bulletEnabled val="1"/>
        </dgm:presLayoutVars>
      </dgm:prSet>
      <dgm:spPr/>
    </dgm:pt>
    <dgm:pt modelId="{D14C39FD-31CA-45C2-B728-26E6536E4C73}" type="pres">
      <dgm:prSet presAssocID="{2C8BEA7E-6634-46DD-AB85-F6B2A5064CA5}" presName="FiveNodes_3" presStyleLbl="node1" presStyleIdx="2" presStyleCnt="5">
        <dgm:presLayoutVars>
          <dgm:bulletEnabled val="1"/>
        </dgm:presLayoutVars>
      </dgm:prSet>
      <dgm:spPr/>
    </dgm:pt>
    <dgm:pt modelId="{D467415E-017D-4665-B376-65E606810701}" type="pres">
      <dgm:prSet presAssocID="{2C8BEA7E-6634-46DD-AB85-F6B2A5064CA5}" presName="FiveNodes_4" presStyleLbl="node1" presStyleIdx="3" presStyleCnt="5">
        <dgm:presLayoutVars>
          <dgm:bulletEnabled val="1"/>
        </dgm:presLayoutVars>
      </dgm:prSet>
      <dgm:spPr/>
    </dgm:pt>
    <dgm:pt modelId="{71464099-4C95-48A8-ABD8-0A0900090C1E}" type="pres">
      <dgm:prSet presAssocID="{2C8BEA7E-6634-46DD-AB85-F6B2A5064CA5}" presName="FiveNodes_5" presStyleLbl="node1" presStyleIdx="4" presStyleCnt="5">
        <dgm:presLayoutVars>
          <dgm:bulletEnabled val="1"/>
        </dgm:presLayoutVars>
      </dgm:prSet>
      <dgm:spPr/>
    </dgm:pt>
    <dgm:pt modelId="{B0908364-E6AB-4E26-A34F-D0F656231BB0}" type="pres">
      <dgm:prSet presAssocID="{2C8BEA7E-6634-46DD-AB85-F6B2A5064CA5}" presName="FiveConn_1-2" presStyleLbl="fgAccFollowNode1" presStyleIdx="0" presStyleCnt="4">
        <dgm:presLayoutVars>
          <dgm:bulletEnabled val="1"/>
        </dgm:presLayoutVars>
      </dgm:prSet>
      <dgm:spPr/>
    </dgm:pt>
    <dgm:pt modelId="{08351E83-6B92-4E38-9742-6E2DF7D4F2D7}" type="pres">
      <dgm:prSet presAssocID="{2C8BEA7E-6634-46DD-AB85-F6B2A5064CA5}" presName="FiveConn_2-3" presStyleLbl="fgAccFollowNode1" presStyleIdx="1" presStyleCnt="4">
        <dgm:presLayoutVars>
          <dgm:bulletEnabled val="1"/>
        </dgm:presLayoutVars>
      </dgm:prSet>
      <dgm:spPr/>
    </dgm:pt>
    <dgm:pt modelId="{748AB526-E0F2-4A57-9CC5-47E6B28E399F}" type="pres">
      <dgm:prSet presAssocID="{2C8BEA7E-6634-46DD-AB85-F6B2A5064CA5}" presName="FiveConn_3-4" presStyleLbl="fgAccFollowNode1" presStyleIdx="2" presStyleCnt="4">
        <dgm:presLayoutVars>
          <dgm:bulletEnabled val="1"/>
        </dgm:presLayoutVars>
      </dgm:prSet>
      <dgm:spPr/>
    </dgm:pt>
    <dgm:pt modelId="{83024263-37B0-4F6D-A4B7-5B055C2BEAEA}" type="pres">
      <dgm:prSet presAssocID="{2C8BEA7E-6634-46DD-AB85-F6B2A5064CA5}" presName="FiveConn_4-5" presStyleLbl="fgAccFollowNode1" presStyleIdx="3" presStyleCnt="4">
        <dgm:presLayoutVars>
          <dgm:bulletEnabled val="1"/>
        </dgm:presLayoutVars>
      </dgm:prSet>
      <dgm:spPr/>
    </dgm:pt>
    <dgm:pt modelId="{4FBEEF3C-665A-4FF2-AEAC-5004A1D08429}" type="pres">
      <dgm:prSet presAssocID="{2C8BEA7E-6634-46DD-AB85-F6B2A5064CA5}" presName="FiveNodes_1_text" presStyleLbl="node1" presStyleIdx="4" presStyleCnt="5">
        <dgm:presLayoutVars>
          <dgm:bulletEnabled val="1"/>
        </dgm:presLayoutVars>
      </dgm:prSet>
      <dgm:spPr/>
    </dgm:pt>
    <dgm:pt modelId="{44AAA93C-EE74-4411-9A16-B85A26EEB99E}" type="pres">
      <dgm:prSet presAssocID="{2C8BEA7E-6634-46DD-AB85-F6B2A5064CA5}" presName="FiveNodes_2_text" presStyleLbl="node1" presStyleIdx="4" presStyleCnt="5">
        <dgm:presLayoutVars>
          <dgm:bulletEnabled val="1"/>
        </dgm:presLayoutVars>
      </dgm:prSet>
      <dgm:spPr/>
    </dgm:pt>
    <dgm:pt modelId="{53330967-8259-449B-BFBD-D4881D55C2CE}" type="pres">
      <dgm:prSet presAssocID="{2C8BEA7E-6634-46DD-AB85-F6B2A5064CA5}" presName="FiveNodes_3_text" presStyleLbl="node1" presStyleIdx="4" presStyleCnt="5">
        <dgm:presLayoutVars>
          <dgm:bulletEnabled val="1"/>
        </dgm:presLayoutVars>
      </dgm:prSet>
      <dgm:spPr/>
    </dgm:pt>
    <dgm:pt modelId="{A7061D07-0769-4F8E-8D63-B5046F623A0B}" type="pres">
      <dgm:prSet presAssocID="{2C8BEA7E-6634-46DD-AB85-F6B2A5064CA5}" presName="FiveNodes_4_text" presStyleLbl="node1" presStyleIdx="4" presStyleCnt="5">
        <dgm:presLayoutVars>
          <dgm:bulletEnabled val="1"/>
        </dgm:presLayoutVars>
      </dgm:prSet>
      <dgm:spPr/>
    </dgm:pt>
    <dgm:pt modelId="{2A507528-ED66-4CF0-8F8A-16593570123B}" type="pres">
      <dgm:prSet presAssocID="{2C8BEA7E-6634-46DD-AB85-F6B2A5064CA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3EA1902-B975-4D4E-A782-26A3578460F7}" srcId="{2C8BEA7E-6634-46DD-AB85-F6B2A5064CA5}" destId="{DC92D18E-D125-4F66-973C-D1A97CA75538}" srcOrd="3" destOrd="0" parTransId="{8B5E2FE2-76F0-404E-A7A0-45D2268040D9}" sibTransId="{CD68AD8D-F6E0-4743-830B-9FFE516A712A}"/>
    <dgm:cxn modelId="{42BF9203-E860-476B-A3C6-376F72554B9F}" type="presOf" srcId="{9FCCC7F2-2C7A-4024-8266-56A480D7D79C}" destId="{48D42401-DE95-405E-9E62-CC21D58EF25D}" srcOrd="0" destOrd="0" presId="urn:microsoft.com/office/officeart/2005/8/layout/vProcess5"/>
    <dgm:cxn modelId="{F695970A-4392-4EE7-B43F-87D53D963134}" type="presOf" srcId="{1A914E5D-42EB-4DA1-B98B-465A7431592F}" destId="{53330967-8259-449B-BFBD-D4881D55C2CE}" srcOrd="1" destOrd="0" presId="urn:microsoft.com/office/officeart/2005/8/layout/vProcess5"/>
    <dgm:cxn modelId="{7F56ED0B-1779-4ADF-B6DC-7B57B50CBDC2}" type="presOf" srcId="{1A914E5D-42EB-4DA1-B98B-465A7431592F}" destId="{D14C39FD-31CA-45C2-B728-26E6536E4C73}" srcOrd="0" destOrd="0" presId="urn:microsoft.com/office/officeart/2005/8/layout/vProcess5"/>
    <dgm:cxn modelId="{2E721318-94F5-4069-96F8-6B6D88445177}" srcId="{2C8BEA7E-6634-46DD-AB85-F6B2A5064CA5}" destId="{7FF41718-6E22-45DB-932A-4C2ECD14A43C}" srcOrd="1" destOrd="0" parTransId="{64EE8ED8-0145-44E7-BB63-CC72C5326C5C}" sibTransId="{800C8DBF-5920-4E83-A714-2DF059455324}"/>
    <dgm:cxn modelId="{61EDA21D-443E-4F2C-A99C-1867E0E13421}" type="presOf" srcId="{CD68AD8D-F6E0-4743-830B-9FFE516A712A}" destId="{83024263-37B0-4F6D-A4B7-5B055C2BEAEA}" srcOrd="0" destOrd="0" presId="urn:microsoft.com/office/officeart/2005/8/layout/vProcess5"/>
    <dgm:cxn modelId="{92146038-746A-4A27-838F-158C394E7D91}" type="presOf" srcId="{7FF41718-6E22-45DB-932A-4C2ECD14A43C}" destId="{7B333A56-CC12-4712-8390-579B3F3A4D7B}" srcOrd="0" destOrd="0" presId="urn:microsoft.com/office/officeart/2005/8/layout/vProcess5"/>
    <dgm:cxn modelId="{DADACE38-FB96-4918-8B84-DF0A098060E7}" type="presOf" srcId="{7F23851F-D3A8-4CCF-9189-684FCB41B757}" destId="{B0908364-E6AB-4E26-A34F-D0F656231BB0}" srcOrd="0" destOrd="0" presId="urn:microsoft.com/office/officeart/2005/8/layout/vProcess5"/>
    <dgm:cxn modelId="{1D90E63C-9962-4918-99A8-0C1BE449BA67}" type="presOf" srcId="{DBEB28AD-2188-4D28-AA8C-39ED5327C279}" destId="{71464099-4C95-48A8-ABD8-0A0900090C1E}" srcOrd="0" destOrd="0" presId="urn:microsoft.com/office/officeart/2005/8/layout/vProcess5"/>
    <dgm:cxn modelId="{539A9348-D9E7-4241-BF55-079E387FB408}" type="presOf" srcId="{7FF41718-6E22-45DB-932A-4C2ECD14A43C}" destId="{44AAA93C-EE74-4411-9A16-B85A26EEB99E}" srcOrd="1" destOrd="0" presId="urn:microsoft.com/office/officeart/2005/8/layout/vProcess5"/>
    <dgm:cxn modelId="{CE8A3B4D-E3A8-47EE-A4AA-D0359747FFCF}" srcId="{2C8BEA7E-6634-46DD-AB85-F6B2A5064CA5}" destId="{1A914E5D-42EB-4DA1-B98B-465A7431592F}" srcOrd="2" destOrd="0" parTransId="{3DA7A822-101C-49E8-86FC-61F3E0079505}" sibTransId="{25DDD4CF-51F3-4695-B2D2-5FA41480DC32}"/>
    <dgm:cxn modelId="{25C96F5A-E370-4278-A6FC-48DE9662E780}" type="presOf" srcId="{DC92D18E-D125-4F66-973C-D1A97CA75538}" destId="{D467415E-017D-4665-B376-65E606810701}" srcOrd="0" destOrd="0" presId="urn:microsoft.com/office/officeart/2005/8/layout/vProcess5"/>
    <dgm:cxn modelId="{755F4F9C-2B90-43D2-99C9-A451A0DF0FB1}" type="presOf" srcId="{25DDD4CF-51F3-4695-B2D2-5FA41480DC32}" destId="{748AB526-E0F2-4A57-9CC5-47E6B28E399F}" srcOrd="0" destOrd="0" presId="urn:microsoft.com/office/officeart/2005/8/layout/vProcess5"/>
    <dgm:cxn modelId="{3C93279D-6D06-4A95-9B6B-EA26F8CDD455}" type="presOf" srcId="{800C8DBF-5920-4E83-A714-2DF059455324}" destId="{08351E83-6B92-4E38-9742-6E2DF7D4F2D7}" srcOrd="0" destOrd="0" presId="urn:microsoft.com/office/officeart/2005/8/layout/vProcess5"/>
    <dgm:cxn modelId="{41AEE7A9-CA71-4C45-8982-445A117B856B}" type="presOf" srcId="{9FCCC7F2-2C7A-4024-8266-56A480D7D79C}" destId="{4FBEEF3C-665A-4FF2-AEAC-5004A1D08429}" srcOrd="1" destOrd="0" presId="urn:microsoft.com/office/officeart/2005/8/layout/vProcess5"/>
    <dgm:cxn modelId="{58601DAC-B6DB-4C82-96AC-6D25B6A96933}" type="presOf" srcId="{DBEB28AD-2188-4D28-AA8C-39ED5327C279}" destId="{2A507528-ED66-4CF0-8F8A-16593570123B}" srcOrd="1" destOrd="0" presId="urn:microsoft.com/office/officeart/2005/8/layout/vProcess5"/>
    <dgm:cxn modelId="{322DD1B4-E155-4C48-B1D2-2DF40AF87794}" srcId="{2C8BEA7E-6634-46DD-AB85-F6B2A5064CA5}" destId="{9FCCC7F2-2C7A-4024-8266-56A480D7D79C}" srcOrd="0" destOrd="0" parTransId="{4342DD27-A1AC-43B0-9292-AEAA86DA1C36}" sibTransId="{7F23851F-D3A8-4CCF-9189-684FCB41B757}"/>
    <dgm:cxn modelId="{25336DC0-99A6-4AB0-9CC4-99530D6F9DB2}" srcId="{2C8BEA7E-6634-46DD-AB85-F6B2A5064CA5}" destId="{DBEB28AD-2188-4D28-AA8C-39ED5327C279}" srcOrd="4" destOrd="0" parTransId="{6258F3AC-DBD7-4709-A697-829B99071FD0}" sibTransId="{4C0B2031-8A21-46E4-BCC1-7E8BEC00FC5D}"/>
    <dgm:cxn modelId="{799BC6E7-0E41-442C-91D9-A121328DCED3}" type="presOf" srcId="{2C8BEA7E-6634-46DD-AB85-F6B2A5064CA5}" destId="{ABBCE153-1310-4A32-8451-4451A496DAE3}" srcOrd="0" destOrd="0" presId="urn:microsoft.com/office/officeart/2005/8/layout/vProcess5"/>
    <dgm:cxn modelId="{344025F9-43A0-4674-809F-917BFD62B948}" type="presOf" srcId="{DC92D18E-D125-4F66-973C-D1A97CA75538}" destId="{A7061D07-0769-4F8E-8D63-B5046F623A0B}" srcOrd="1" destOrd="0" presId="urn:microsoft.com/office/officeart/2005/8/layout/vProcess5"/>
    <dgm:cxn modelId="{B44C764F-79F8-4BEB-A26D-1DA4CBE10A86}" type="presParOf" srcId="{ABBCE153-1310-4A32-8451-4451A496DAE3}" destId="{EB3937CF-63EB-48D6-A233-9F55C94AC777}" srcOrd="0" destOrd="0" presId="urn:microsoft.com/office/officeart/2005/8/layout/vProcess5"/>
    <dgm:cxn modelId="{6DB9B89E-672A-4566-B704-0CF537D9292C}" type="presParOf" srcId="{ABBCE153-1310-4A32-8451-4451A496DAE3}" destId="{48D42401-DE95-405E-9E62-CC21D58EF25D}" srcOrd="1" destOrd="0" presId="urn:microsoft.com/office/officeart/2005/8/layout/vProcess5"/>
    <dgm:cxn modelId="{AD8F45BF-7011-4B95-87E9-24E9C6769805}" type="presParOf" srcId="{ABBCE153-1310-4A32-8451-4451A496DAE3}" destId="{7B333A56-CC12-4712-8390-579B3F3A4D7B}" srcOrd="2" destOrd="0" presId="urn:microsoft.com/office/officeart/2005/8/layout/vProcess5"/>
    <dgm:cxn modelId="{9B79A74D-DC63-4B13-9074-9D3AD33C65DC}" type="presParOf" srcId="{ABBCE153-1310-4A32-8451-4451A496DAE3}" destId="{D14C39FD-31CA-45C2-B728-26E6536E4C73}" srcOrd="3" destOrd="0" presId="urn:microsoft.com/office/officeart/2005/8/layout/vProcess5"/>
    <dgm:cxn modelId="{D120FD91-2D7B-4450-84EE-81C4DF826AFA}" type="presParOf" srcId="{ABBCE153-1310-4A32-8451-4451A496DAE3}" destId="{D467415E-017D-4665-B376-65E606810701}" srcOrd="4" destOrd="0" presId="urn:microsoft.com/office/officeart/2005/8/layout/vProcess5"/>
    <dgm:cxn modelId="{4977B6FB-CE8C-4141-A90B-A50F45D117B7}" type="presParOf" srcId="{ABBCE153-1310-4A32-8451-4451A496DAE3}" destId="{71464099-4C95-48A8-ABD8-0A0900090C1E}" srcOrd="5" destOrd="0" presId="urn:microsoft.com/office/officeart/2005/8/layout/vProcess5"/>
    <dgm:cxn modelId="{4AF8B7BD-F298-4E47-86AC-4357AF04B3B8}" type="presParOf" srcId="{ABBCE153-1310-4A32-8451-4451A496DAE3}" destId="{B0908364-E6AB-4E26-A34F-D0F656231BB0}" srcOrd="6" destOrd="0" presId="urn:microsoft.com/office/officeart/2005/8/layout/vProcess5"/>
    <dgm:cxn modelId="{BB19D922-9F46-4D9D-AB04-26480D62F1F3}" type="presParOf" srcId="{ABBCE153-1310-4A32-8451-4451A496DAE3}" destId="{08351E83-6B92-4E38-9742-6E2DF7D4F2D7}" srcOrd="7" destOrd="0" presId="urn:microsoft.com/office/officeart/2005/8/layout/vProcess5"/>
    <dgm:cxn modelId="{518B6D6E-23F4-49CA-BCFF-CCE30E9AF4C3}" type="presParOf" srcId="{ABBCE153-1310-4A32-8451-4451A496DAE3}" destId="{748AB526-E0F2-4A57-9CC5-47E6B28E399F}" srcOrd="8" destOrd="0" presId="urn:microsoft.com/office/officeart/2005/8/layout/vProcess5"/>
    <dgm:cxn modelId="{12130439-692E-4EA0-8DCE-B8F03F77B5BA}" type="presParOf" srcId="{ABBCE153-1310-4A32-8451-4451A496DAE3}" destId="{83024263-37B0-4F6D-A4B7-5B055C2BEAEA}" srcOrd="9" destOrd="0" presId="urn:microsoft.com/office/officeart/2005/8/layout/vProcess5"/>
    <dgm:cxn modelId="{EA194BB1-D26A-4F87-B059-7B1CC6A31588}" type="presParOf" srcId="{ABBCE153-1310-4A32-8451-4451A496DAE3}" destId="{4FBEEF3C-665A-4FF2-AEAC-5004A1D08429}" srcOrd="10" destOrd="0" presId="urn:microsoft.com/office/officeart/2005/8/layout/vProcess5"/>
    <dgm:cxn modelId="{7544A660-64AB-4457-8E74-A2C9E6F2549C}" type="presParOf" srcId="{ABBCE153-1310-4A32-8451-4451A496DAE3}" destId="{44AAA93C-EE74-4411-9A16-B85A26EEB99E}" srcOrd="11" destOrd="0" presId="urn:microsoft.com/office/officeart/2005/8/layout/vProcess5"/>
    <dgm:cxn modelId="{42932E96-6DD7-44DA-8FAE-D88D2E2BD745}" type="presParOf" srcId="{ABBCE153-1310-4A32-8451-4451A496DAE3}" destId="{53330967-8259-449B-BFBD-D4881D55C2CE}" srcOrd="12" destOrd="0" presId="urn:microsoft.com/office/officeart/2005/8/layout/vProcess5"/>
    <dgm:cxn modelId="{82A083F7-DD46-4D1B-A255-B40C7F465A01}" type="presParOf" srcId="{ABBCE153-1310-4A32-8451-4451A496DAE3}" destId="{A7061D07-0769-4F8E-8D63-B5046F623A0B}" srcOrd="13" destOrd="0" presId="urn:microsoft.com/office/officeart/2005/8/layout/vProcess5"/>
    <dgm:cxn modelId="{E72D1F49-86B9-4441-8E32-1967F78653AE}" type="presParOf" srcId="{ABBCE153-1310-4A32-8451-4451A496DAE3}" destId="{2A507528-ED66-4CF0-8F8A-16593570123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62C578-B7D2-423C-9C83-250805DD8D9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44D3431-2294-4A60-95AE-3F17B25F29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kicking off the program, Repliclade will ask if you would like to use an input FASTA file</a:t>
          </a:r>
        </a:p>
      </dgm:t>
    </dgm:pt>
    <dgm:pt modelId="{96C96077-3BB2-4411-8A02-9A94F6C222B6}" type="parTrans" cxnId="{17487D19-3E2B-4FF3-80DB-C72E37E56289}">
      <dgm:prSet/>
      <dgm:spPr/>
      <dgm:t>
        <a:bodyPr/>
        <a:lstStyle/>
        <a:p>
          <a:endParaRPr lang="en-US"/>
        </a:p>
      </dgm:t>
    </dgm:pt>
    <dgm:pt modelId="{2022E1EA-B3A3-4D73-B578-9532680BBB53}" type="sibTrans" cxnId="{17487D19-3E2B-4FF3-80DB-C72E37E56289}">
      <dgm:prSet/>
      <dgm:spPr/>
      <dgm:t>
        <a:bodyPr/>
        <a:lstStyle/>
        <a:p>
          <a:endParaRPr lang="en-US"/>
        </a:p>
      </dgm:t>
    </dgm:pt>
    <dgm:pt modelId="{A20C354F-8A29-46A3-B793-B6C2388031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If selected Yes, it will then prompt you for the file name</a:t>
          </a:r>
        </a:p>
      </dgm:t>
    </dgm:pt>
    <dgm:pt modelId="{C724B045-7ABA-45E1-AB8A-A7D33011F04A}" type="parTrans" cxnId="{07C53EE6-7A5B-487C-A87C-F1BCCBF07DA5}">
      <dgm:prSet/>
      <dgm:spPr/>
      <dgm:t>
        <a:bodyPr/>
        <a:lstStyle/>
        <a:p>
          <a:endParaRPr lang="en-US"/>
        </a:p>
      </dgm:t>
    </dgm:pt>
    <dgm:pt modelId="{533647FC-5247-475F-96A9-AC9AB81123DF}" type="sibTrans" cxnId="{07C53EE6-7A5B-487C-A87C-F1BCCBF07DA5}">
      <dgm:prSet/>
      <dgm:spPr/>
      <dgm:t>
        <a:bodyPr/>
        <a:lstStyle/>
        <a:p>
          <a:endParaRPr lang="en-US"/>
        </a:p>
      </dgm:t>
    </dgm:pt>
    <dgm:pt modelId="{191F4EC2-C22A-4A4B-BEAB-50A7D594D1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the input file is selected, Repliclade will run the input sequence against BLAST and Genbank to retrieve a list of similar sequences to the input sequence</a:t>
          </a:r>
        </a:p>
      </dgm:t>
    </dgm:pt>
    <dgm:pt modelId="{19D9EE2F-E7B5-4D3E-B5F0-BDA20AAA5368}" type="parTrans" cxnId="{4FA094B1-10D7-4172-8EE1-AA826EDD26EE}">
      <dgm:prSet/>
      <dgm:spPr/>
      <dgm:t>
        <a:bodyPr/>
        <a:lstStyle/>
        <a:p>
          <a:endParaRPr lang="en-US"/>
        </a:p>
      </dgm:t>
    </dgm:pt>
    <dgm:pt modelId="{AF89756E-C803-408A-9DE0-06078C6BF2EF}" type="sibTrans" cxnId="{4FA094B1-10D7-4172-8EE1-AA826EDD26EE}">
      <dgm:prSet/>
      <dgm:spPr/>
      <dgm:t>
        <a:bodyPr/>
        <a:lstStyle/>
        <a:p>
          <a:endParaRPr lang="en-US"/>
        </a:p>
      </dgm:t>
    </dgm:pt>
    <dgm:pt modelId="{9D677D16-934A-45B4-A1CC-D357C2BC29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Once the similar sequences are returned in XML format via BLAST on Genbank, Repliclade performs an alignment </a:t>
          </a:r>
        </a:p>
      </dgm:t>
    </dgm:pt>
    <dgm:pt modelId="{C03776B5-3665-465B-8CD5-BFC367D024B5}" type="parTrans" cxnId="{F566164D-4D19-41C0-A7C7-4CCB1CD4C101}">
      <dgm:prSet/>
      <dgm:spPr/>
      <dgm:t>
        <a:bodyPr/>
        <a:lstStyle/>
        <a:p>
          <a:endParaRPr lang="en-US"/>
        </a:p>
      </dgm:t>
    </dgm:pt>
    <dgm:pt modelId="{1AEE0C55-AEAC-4FB2-8E83-2B065E5219C2}" type="sibTrans" cxnId="{F566164D-4D19-41C0-A7C7-4CCB1CD4C101}">
      <dgm:prSet/>
      <dgm:spPr/>
      <dgm:t>
        <a:bodyPr/>
        <a:lstStyle/>
        <a:p>
          <a:endParaRPr lang="en-US"/>
        </a:p>
      </dgm:t>
    </dgm:pt>
    <dgm:pt modelId="{DF82BFC4-3DDF-4C83-B923-D3E511BCA7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alignment is then displayed as an unrooted Phylogenetic tree</a:t>
          </a:r>
        </a:p>
      </dgm:t>
    </dgm:pt>
    <dgm:pt modelId="{1CEB4D61-2546-4FB9-B9BD-E73AD7FE9C19}" type="parTrans" cxnId="{122C018B-F9C0-4FEB-B73B-7FEFE65AA1C7}">
      <dgm:prSet/>
      <dgm:spPr/>
      <dgm:t>
        <a:bodyPr/>
        <a:lstStyle/>
        <a:p>
          <a:endParaRPr lang="en-US"/>
        </a:p>
      </dgm:t>
    </dgm:pt>
    <dgm:pt modelId="{3193F5D3-30E9-4D2D-A7E5-B60C641A3401}" type="sibTrans" cxnId="{122C018B-F9C0-4FEB-B73B-7FEFE65AA1C7}">
      <dgm:prSet/>
      <dgm:spPr/>
      <dgm:t>
        <a:bodyPr/>
        <a:lstStyle/>
        <a:p>
          <a:endParaRPr lang="en-US"/>
        </a:p>
      </dgm:t>
    </dgm:pt>
    <dgm:pt modelId="{5965F3BD-90CE-4F04-A753-4E17622CDF80}" type="pres">
      <dgm:prSet presAssocID="{A262C578-B7D2-423C-9C83-250805DD8D91}" presName="root" presStyleCnt="0">
        <dgm:presLayoutVars>
          <dgm:dir/>
          <dgm:resizeHandles val="exact"/>
        </dgm:presLayoutVars>
      </dgm:prSet>
      <dgm:spPr/>
    </dgm:pt>
    <dgm:pt modelId="{534F11C4-C14F-4C02-B423-EC4B54AF9147}" type="pres">
      <dgm:prSet presAssocID="{344D3431-2294-4A60-95AE-3F17B25F29F9}" presName="compNode" presStyleCnt="0"/>
      <dgm:spPr/>
    </dgm:pt>
    <dgm:pt modelId="{087D6AC9-CC0E-49B5-84F7-98B1F73B5DE2}" type="pres">
      <dgm:prSet presAssocID="{344D3431-2294-4A60-95AE-3F17B25F29F9}" presName="bgRect" presStyleLbl="bgShp" presStyleIdx="0" presStyleCnt="5"/>
      <dgm:spPr/>
    </dgm:pt>
    <dgm:pt modelId="{837E11B4-3E61-464C-9D0C-3D1E34688A75}" type="pres">
      <dgm:prSet presAssocID="{344D3431-2294-4A60-95AE-3F17B25F29F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icket bat and ball"/>
        </a:ext>
      </dgm:extLst>
    </dgm:pt>
    <dgm:pt modelId="{EF1DEF3D-19B4-42B9-8B73-4E1400DC7E19}" type="pres">
      <dgm:prSet presAssocID="{344D3431-2294-4A60-95AE-3F17B25F29F9}" presName="spaceRect" presStyleCnt="0"/>
      <dgm:spPr/>
    </dgm:pt>
    <dgm:pt modelId="{8D9495E8-D62D-4B6C-A2F2-D7056410F910}" type="pres">
      <dgm:prSet presAssocID="{344D3431-2294-4A60-95AE-3F17B25F29F9}" presName="parTx" presStyleLbl="revTx" presStyleIdx="0" presStyleCnt="5">
        <dgm:presLayoutVars>
          <dgm:chMax val="0"/>
          <dgm:chPref val="0"/>
        </dgm:presLayoutVars>
      </dgm:prSet>
      <dgm:spPr/>
    </dgm:pt>
    <dgm:pt modelId="{880BE726-B3CF-4FD0-8A68-415DF2BD7084}" type="pres">
      <dgm:prSet presAssocID="{2022E1EA-B3A3-4D73-B578-9532680BBB53}" presName="sibTrans" presStyleCnt="0"/>
      <dgm:spPr/>
    </dgm:pt>
    <dgm:pt modelId="{3AB809E3-6E18-4D09-A8A8-D66EB8D5EE75}" type="pres">
      <dgm:prSet presAssocID="{A20C354F-8A29-46A3-B793-B6C2388031D5}" presName="compNode" presStyleCnt="0"/>
      <dgm:spPr/>
    </dgm:pt>
    <dgm:pt modelId="{0EEC3BEB-8EA2-4154-9729-E062D11E5F23}" type="pres">
      <dgm:prSet presAssocID="{A20C354F-8A29-46A3-B793-B6C2388031D5}" presName="bgRect" presStyleLbl="bgShp" presStyleIdx="1" presStyleCnt="5"/>
      <dgm:spPr/>
    </dgm:pt>
    <dgm:pt modelId="{A2821F16-030E-4F94-B7B5-B0D3403E6A89}" type="pres">
      <dgm:prSet presAssocID="{A20C354F-8A29-46A3-B793-B6C2388031D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ACDC7F5B-DE0D-4380-A6B5-7A258AAA58C5}" type="pres">
      <dgm:prSet presAssocID="{A20C354F-8A29-46A3-B793-B6C2388031D5}" presName="spaceRect" presStyleCnt="0"/>
      <dgm:spPr/>
    </dgm:pt>
    <dgm:pt modelId="{6063F673-5B72-46FA-9DCB-7C5F28F40CFA}" type="pres">
      <dgm:prSet presAssocID="{A20C354F-8A29-46A3-B793-B6C2388031D5}" presName="parTx" presStyleLbl="revTx" presStyleIdx="1" presStyleCnt="5">
        <dgm:presLayoutVars>
          <dgm:chMax val="0"/>
          <dgm:chPref val="0"/>
        </dgm:presLayoutVars>
      </dgm:prSet>
      <dgm:spPr/>
    </dgm:pt>
    <dgm:pt modelId="{AEEF9AD4-347C-4149-BC5C-86F2D506BA00}" type="pres">
      <dgm:prSet presAssocID="{533647FC-5247-475F-96A9-AC9AB81123DF}" presName="sibTrans" presStyleCnt="0"/>
      <dgm:spPr/>
    </dgm:pt>
    <dgm:pt modelId="{A5F3E8A5-A38E-471A-A939-02E94A491221}" type="pres">
      <dgm:prSet presAssocID="{191F4EC2-C22A-4A4B-BEAB-50A7D594D19D}" presName="compNode" presStyleCnt="0"/>
      <dgm:spPr/>
    </dgm:pt>
    <dgm:pt modelId="{C535EF4C-FBBB-4631-A799-1561C28E609B}" type="pres">
      <dgm:prSet presAssocID="{191F4EC2-C22A-4A4B-BEAB-50A7D594D19D}" presName="bgRect" presStyleLbl="bgShp" presStyleIdx="2" presStyleCnt="5"/>
      <dgm:spPr/>
    </dgm:pt>
    <dgm:pt modelId="{1C665942-39B5-4A2F-A8AF-9C3D5C442F2C}" type="pres">
      <dgm:prSet presAssocID="{191F4EC2-C22A-4A4B-BEAB-50A7D594D19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AAADAE0-802F-406D-A01C-0DEA0CBAAAD3}" type="pres">
      <dgm:prSet presAssocID="{191F4EC2-C22A-4A4B-BEAB-50A7D594D19D}" presName="spaceRect" presStyleCnt="0"/>
      <dgm:spPr/>
    </dgm:pt>
    <dgm:pt modelId="{D710DE9C-9E0D-44F4-A28E-77AA6D0899AC}" type="pres">
      <dgm:prSet presAssocID="{191F4EC2-C22A-4A4B-BEAB-50A7D594D19D}" presName="parTx" presStyleLbl="revTx" presStyleIdx="2" presStyleCnt="5">
        <dgm:presLayoutVars>
          <dgm:chMax val="0"/>
          <dgm:chPref val="0"/>
        </dgm:presLayoutVars>
      </dgm:prSet>
      <dgm:spPr/>
    </dgm:pt>
    <dgm:pt modelId="{85518119-3908-4D9E-81CC-1E2904FC64DA}" type="pres">
      <dgm:prSet presAssocID="{AF89756E-C803-408A-9DE0-06078C6BF2EF}" presName="sibTrans" presStyleCnt="0"/>
      <dgm:spPr/>
    </dgm:pt>
    <dgm:pt modelId="{E1013A64-3D01-4C7F-8F46-50BA033EB706}" type="pres">
      <dgm:prSet presAssocID="{9D677D16-934A-45B4-A1CC-D357C2BC29F0}" presName="compNode" presStyleCnt="0"/>
      <dgm:spPr/>
    </dgm:pt>
    <dgm:pt modelId="{2B79EBC8-3DCF-49C0-9C58-FF47039E8A7E}" type="pres">
      <dgm:prSet presAssocID="{9D677D16-934A-45B4-A1CC-D357C2BC29F0}" presName="bgRect" presStyleLbl="bgShp" presStyleIdx="3" presStyleCnt="5"/>
      <dgm:spPr/>
    </dgm:pt>
    <dgm:pt modelId="{6332A4B8-EE4D-424B-96D5-AB2C50E12089}" type="pres">
      <dgm:prSet presAssocID="{9D677D16-934A-45B4-A1CC-D357C2BC29F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5BC9D1-B587-40AE-931F-089F432E9894}" type="pres">
      <dgm:prSet presAssocID="{9D677D16-934A-45B4-A1CC-D357C2BC29F0}" presName="spaceRect" presStyleCnt="0"/>
      <dgm:spPr/>
    </dgm:pt>
    <dgm:pt modelId="{3979F5E0-754A-4B8D-B057-F3E03CD63CC6}" type="pres">
      <dgm:prSet presAssocID="{9D677D16-934A-45B4-A1CC-D357C2BC29F0}" presName="parTx" presStyleLbl="revTx" presStyleIdx="3" presStyleCnt="5">
        <dgm:presLayoutVars>
          <dgm:chMax val="0"/>
          <dgm:chPref val="0"/>
        </dgm:presLayoutVars>
      </dgm:prSet>
      <dgm:spPr/>
    </dgm:pt>
    <dgm:pt modelId="{49C1F148-E46B-42BB-B0FC-264A414A0855}" type="pres">
      <dgm:prSet presAssocID="{1AEE0C55-AEAC-4FB2-8E83-2B065E5219C2}" presName="sibTrans" presStyleCnt="0"/>
      <dgm:spPr/>
    </dgm:pt>
    <dgm:pt modelId="{13D4ABC3-312A-4A04-B823-90DEED7C80FE}" type="pres">
      <dgm:prSet presAssocID="{DF82BFC4-3DDF-4C83-B923-D3E511BCA7BE}" presName="compNode" presStyleCnt="0"/>
      <dgm:spPr/>
    </dgm:pt>
    <dgm:pt modelId="{02420A18-C30F-464F-A6C3-AB8EEF46DEF1}" type="pres">
      <dgm:prSet presAssocID="{DF82BFC4-3DDF-4C83-B923-D3E511BCA7BE}" presName="bgRect" presStyleLbl="bgShp" presStyleIdx="4" presStyleCnt="5"/>
      <dgm:spPr/>
    </dgm:pt>
    <dgm:pt modelId="{1B9C3058-62CD-4542-B194-82A914ABA269}" type="pres">
      <dgm:prSet presAssocID="{DF82BFC4-3DDF-4C83-B923-D3E511BCA7B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27044D9-9E26-4EE7-AA4D-5C17FACD5B4B}" type="pres">
      <dgm:prSet presAssocID="{DF82BFC4-3DDF-4C83-B923-D3E511BCA7BE}" presName="spaceRect" presStyleCnt="0"/>
      <dgm:spPr/>
    </dgm:pt>
    <dgm:pt modelId="{287A270D-8417-4E2C-95DB-626E62BEC271}" type="pres">
      <dgm:prSet presAssocID="{DF82BFC4-3DDF-4C83-B923-D3E511BCA7B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7487D19-3E2B-4FF3-80DB-C72E37E56289}" srcId="{A262C578-B7D2-423C-9C83-250805DD8D91}" destId="{344D3431-2294-4A60-95AE-3F17B25F29F9}" srcOrd="0" destOrd="0" parTransId="{96C96077-3BB2-4411-8A02-9A94F6C222B6}" sibTransId="{2022E1EA-B3A3-4D73-B578-9532680BBB53}"/>
    <dgm:cxn modelId="{F566164D-4D19-41C0-A7C7-4CCB1CD4C101}" srcId="{A262C578-B7D2-423C-9C83-250805DD8D91}" destId="{9D677D16-934A-45B4-A1CC-D357C2BC29F0}" srcOrd="3" destOrd="0" parTransId="{C03776B5-3665-465B-8CD5-BFC367D024B5}" sibTransId="{1AEE0C55-AEAC-4FB2-8E83-2B065E5219C2}"/>
    <dgm:cxn modelId="{A1EFD756-D8A9-4901-9604-F210F64E8D3C}" type="presOf" srcId="{9D677D16-934A-45B4-A1CC-D357C2BC29F0}" destId="{3979F5E0-754A-4B8D-B057-F3E03CD63CC6}" srcOrd="0" destOrd="0" presId="urn:microsoft.com/office/officeart/2018/2/layout/IconVerticalSolidList"/>
    <dgm:cxn modelId="{599C6157-E940-49D5-A352-8D63872E3133}" type="presOf" srcId="{191F4EC2-C22A-4A4B-BEAB-50A7D594D19D}" destId="{D710DE9C-9E0D-44F4-A28E-77AA6D0899AC}" srcOrd="0" destOrd="0" presId="urn:microsoft.com/office/officeart/2018/2/layout/IconVerticalSolidList"/>
    <dgm:cxn modelId="{122C018B-F9C0-4FEB-B73B-7FEFE65AA1C7}" srcId="{A262C578-B7D2-423C-9C83-250805DD8D91}" destId="{DF82BFC4-3DDF-4C83-B923-D3E511BCA7BE}" srcOrd="4" destOrd="0" parTransId="{1CEB4D61-2546-4FB9-B9BD-E73AD7FE9C19}" sibTransId="{3193F5D3-30E9-4D2D-A7E5-B60C641A3401}"/>
    <dgm:cxn modelId="{373D419B-0A77-4B1C-A5D9-E5356C807294}" type="presOf" srcId="{A262C578-B7D2-423C-9C83-250805DD8D91}" destId="{5965F3BD-90CE-4F04-A753-4E17622CDF80}" srcOrd="0" destOrd="0" presId="urn:microsoft.com/office/officeart/2018/2/layout/IconVerticalSolidList"/>
    <dgm:cxn modelId="{4FA094B1-10D7-4172-8EE1-AA826EDD26EE}" srcId="{A262C578-B7D2-423C-9C83-250805DD8D91}" destId="{191F4EC2-C22A-4A4B-BEAB-50A7D594D19D}" srcOrd="2" destOrd="0" parTransId="{19D9EE2F-E7B5-4D3E-B5F0-BDA20AAA5368}" sibTransId="{AF89756E-C803-408A-9DE0-06078C6BF2EF}"/>
    <dgm:cxn modelId="{276F16E2-3EE7-49AF-B034-C2F68F3B6453}" type="presOf" srcId="{DF82BFC4-3DDF-4C83-B923-D3E511BCA7BE}" destId="{287A270D-8417-4E2C-95DB-626E62BEC271}" srcOrd="0" destOrd="0" presId="urn:microsoft.com/office/officeart/2018/2/layout/IconVerticalSolidList"/>
    <dgm:cxn modelId="{07C53EE6-7A5B-487C-A87C-F1BCCBF07DA5}" srcId="{A262C578-B7D2-423C-9C83-250805DD8D91}" destId="{A20C354F-8A29-46A3-B793-B6C2388031D5}" srcOrd="1" destOrd="0" parTransId="{C724B045-7ABA-45E1-AB8A-A7D33011F04A}" sibTransId="{533647FC-5247-475F-96A9-AC9AB81123DF}"/>
    <dgm:cxn modelId="{ADA012F8-04BD-4931-A330-92064019F3AE}" type="presOf" srcId="{A20C354F-8A29-46A3-B793-B6C2388031D5}" destId="{6063F673-5B72-46FA-9DCB-7C5F28F40CFA}" srcOrd="0" destOrd="0" presId="urn:microsoft.com/office/officeart/2018/2/layout/IconVerticalSolidList"/>
    <dgm:cxn modelId="{F84A7FFD-C41F-4655-8491-206D59F9E31C}" type="presOf" srcId="{344D3431-2294-4A60-95AE-3F17B25F29F9}" destId="{8D9495E8-D62D-4B6C-A2F2-D7056410F910}" srcOrd="0" destOrd="0" presId="urn:microsoft.com/office/officeart/2018/2/layout/IconVerticalSolidList"/>
    <dgm:cxn modelId="{9C8D4E07-4B52-4062-B5C9-BF8DE75CB96C}" type="presParOf" srcId="{5965F3BD-90CE-4F04-A753-4E17622CDF80}" destId="{534F11C4-C14F-4C02-B423-EC4B54AF9147}" srcOrd="0" destOrd="0" presId="urn:microsoft.com/office/officeart/2018/2/layout/IconVerticalSolidList"/>
    <dgm:cxn modelId="{56668A02-5309-4978-8326-4516327916E6}" type="presParOf" srcId="{534F11C4-C14F-4C02-B423-EC4B54AF9147}" destId="{087D6AC9-CC0E-49B5-84F7-98B1F73B5DE2}" srcOrd="0" destOrd="0" presId="urn:microsoft.com/office/officeart/2018/2/layout/IconVerticalSolidList"/>
    <dgm:cxn modelId="{46BD16CB-6E88-461F-BCAA-86582FF261D6}" type="presParOf" srcId="{534F11C4-C14F-4C02-B423-EC4B54AF9147}" destId="{837E11B4-3E61-464C-9D0C-3D1E34688A75}" srcOrd="1" destOrd="0" presId="urn:microsoft.com/office/officeart/2018/2/layout/IconVerticalSolidList"/>
    <dgm:cxn modelId="{8CBF7AA2-F34C-4C4A-BCBC-63C672776873}" type="presParOf" srcId="{534F11C4-C14F-4C02-B423-EC4B54AF9147}" destId="{EF1DEF3D-19B4-42B9-8B73-4E1400DC7E19}" srcOrd="2" destOrd="0" presId="urn:microsoft.com/office/officeart/2018/2/layout/IconVerticalSolidList"/>
    <dgm:cxn modelId="{770E53B0-5513-4342-ADCB-841C82AE533B}" type="presParOf" srcId="{534F11C4-C14F-4C02-B423-EC4B54AF9147}" destId="{8D9495E8-D62D-4B6C-A2F2-D7056410F910}" srcOrd="3" destOrd="0" presId="urn:microsoft.com/office/officeart/2018/2/layout/IconVerticalSolidList"/>
    <dgm:cxn modelId="{828FF5F2-680A-4524-8390-3A5996695D57}" type="presParOf" srcId="{5965F3BD-90CE-4F04-A753-4E17622CDF80}" destId="{880BE726-B3CF-4FD0-8A68-415DF2BD7084}" srcOrd="1" destOrd="0" presId="urn:microsoft.com/office/officeart/2018/2/layout/IconVerticalSolidList"/>
    <dgm:cxn modelId="{0225C05A-2EFB-48F2-8D23-35C11F06EA0B}" type="presParOf" srcId="{5965F3BD-90CE-4F04-A753-4E17622CDF80}" destId="{3AB809E3-6E18-4D09-A8A8-D66EB8D5EE75}" srcOrd="2" destOrd="0" presId="urn:microsoft.com/office/officeart/2018/2/layout/IconVerticalSolidList"/>
    <dgm:cxn modelId="{F141EBD9-AAA2-4C8E-A665-E5FDAAC41716}" type="presParOf" srcId="{3AB809E3-6E18-4D09-A8A8-D66EB8D5EE75}" destId="{0EEC3BEB-8EA2-4154-9729-E062D11E5F23}" srcOrd="0" destOrd="0" presId="urn:microsoft.com/office/officeart/2018/2/layout/IconVerticalSolidList"/>
    <dgm:cxn modelId="{E83E570E-79EE-4414-8AD3-EB38A5D80F65}" type="presParOf" srcId="{3AB809E3-6E18-4D09-A8A8-D66EB8D5EE75}" destId="{A2821F16-030E-4F94-B7B5-B0D3403E6A89}" srcOrd="1" destOrd="0" presId="urn:microsoft.com/office/officeart/2018/2/layout/IconVerticalSolidList"/>
    <dgm:cxn modelId="{1C996C7B-C63B-499A-AE20-278C46F2B0A5}" type="presParOf" srcId="{3AB809E3-6E18-4D09-A8A8-D66EB8D5EE75}" destId="{ACDC7F5B-DE0D-4380-A6B5-7A258AAA58C5}" srcOrd="2" destOrd="0" presId="urn:microsoft.com/office/officeart/2018/2/layout/IconVerticalSolidList"/>
    <dgm:cxn modelId="{4AACCAA2-D2B6-4780-87A8-D119B4D7F2F6}" type="presParOf" srcId="{3AB809E3-6E18-4D09-A8A8-D66EB8D5EE75}" destId="{6063F673-5B72-46FA-9DCB-7C5F28F40CFA}" srcOrd="3" destOrd="0" presId="urn:microsoft.com/office/officeart/2018/2/layout/IconVerticalSolidList"/>
    <dgm:cxn modelId="{FC7E6007-9972-4252-A71A-E58BBCD0CB96}" type="presParOf" srcId="{5965F3BD-90CE-4F04-A753-4E17622CDF80}" destId="{AEEF9AD4-347C-4149-BC5C-86F2D506BA00}" srcOrd="3" destOrd="0" presId="urn:microsoft.com/office/officeart/2018/2/layout/IconVerticalSolidList"/>
    <dgm:cxn modelId="{2FD5070D-8BFA-4BCA-9054-B23A5C3FB414}" type="presParOf" srcId="{5965F3BD-90CE-4F04-A753-4E17622CDF80}" destId="{A5F3E8A5-A38E-471A-A939-02E94A491221}" srcOrd="4" destOrd="0" presId="urn:microsoft.com/office/officeart/2018/2/layout/IconVerticalSolidList"/>
    <dgm:cxn modelId="{E691903A-5E5C-4F5E-AD0A-B3F31F8B3B0C}" type="presParOf" srcId="{A5F3E8A5-A38E-471A-A939-02E94A491221}" destId="{C535EF4C-FBBB-4631-A799-1561C28E609B}" srcOrd="0" destOrd="0" presId="urn:microsoft.com/office/officeart/2018/2/layout/IconVerticalSolidList"/>
    <dgm:cxn modelId="{65909C65-02D1-4DE0-B63C-7F990A81A4A2}" type="presParOf" srcId="{A5F3E8A5-A38E-471A-A939-02E94A491221}" destId="{1C665942-39B5-4A2F-A8AF-9C3D5C442F2C}" srcOrd="1" destOrd="0" presId="urn:microsoft.com/office/officeart/2018/2/layout/IconVerticalSolidList"/>
    <dgm:cxn modelId="{03A560F4-6EE1-41F4-A2E7-C6F494A3080C}" type="presParOf" srcId="{A5F3E8A5-A38E-471A-A939-02E94A491221}" destId="{8AAADAE0-802F-406D-A01C-0DEA0CBAAAD3}" srcOrd="2" destOrd="0" presId="urn:microsoft.com/office/officeart/2018/2/layout/IconVerticalSolidList"/>
    <dgm:cxn modelId="{9ACE8F59-867B-41BC-879A-DB4F7A9E7925}" type="presParOf" srcId="{A5F3E8A5-A38E-471A-A939-02E94A491221}" destId="{D710DE9C-9E0D-44F4-A28E-77AA6D0899AC}" srcOrd="3" destOrd="0" presId="urn:microsoft.com/office/officeart/2018/2/layout/IconVerticalSolidList"/>
    <dgm:cxn modelId="{9F9661E7-7EDD-4677-ADBD-63E24165BF70}" type="presParOf" srcId="{5965F3BD-90CE-4F04-A753-4E17622CDF80}" destId="{85518119-3908-4D9E-81CC-1E2904FC64DA}" srcOrd="5" destOrd="0" presId="urn:microsoft.com/office/officeart/2018/2/layout/IconVerticalSolidList"/>
    <dgm:cxn modelId="{4571B89E-A272-4708-8688-D01B167F35CC}" type="presParOf" srcId="{5965F3BD-90CE-4F04-A753-4E17622CDF80}" destId="{E1013A64-3D01-4C7F-8F46-50BA033EB706}" srcOrd="6" destOrd="0" presId="urn:microsoft.com/office/officeart/2018/2/layout/IconVerticalSolidList"/>
    <dgm:cxn modelId="{D77BD041-2333-4E21-BEFB-B4287ECF09FC}" type="presParOf" srcId="{E1013A64-3D01-4C7F-8F46-50BA033EB706}" destId="{2B79EBC8-3DCF-49C0-9C58-FF47039E8A7E}" srcOrd="0" destOrd="0" presId="urn:microsoft.com/office/officeart/2018/2/layout/IconVerticalSolidList"/>
    <dgm:cxn modelId="{A341F3D0-6B31-432B-8998-D3C28DFD0126}" type="presParOf" srcId="{E1013A64-3D01-4C7F-8F46-50BA033EB706}" destId="{6332A4B8-EE4D-424B-96D5-AB2C50E12089}" srcOrd="1" destOrd="0" presId="urn:microsoft.com/office/officeart/2018/2/layout/IconVerticalSolidList"/>
    <dgm:cxn modelId="{3B6F3611-57DC-484C-A1CF-F44ABF1A9F10}" type="presParOf" srcId="{E1013A64-3D01-4C7F-8F46-50BA033EB706}" destId="{5D5BC9D1-B587-40AE-931F-089F432E9894}" srcOrd="2" destOrd="0" presId="urn:microsoft.com/office/officeart/2018/2/layout/IconVerticalSolidList"/>
    <dgm:cxn modelId="{95CE6717-3F03-4AC0-8BFC-A5BA1DAB7014}" type="presParOf" srcId="{E1013A64-3D01-4C7F-8F46-50BA033EB706}" destId="{3979F5E0-754A-4B8D-B057-F3E03CD63CC6}" srcOrd="3" destOrd="0" presId="urn:microsoft.com/office/officeart/2018/2/layout/IconVerticalSolidList"/>
    <dgm:cxn modelId="{BD1D75A1-2240-47E2-AF2D-E51D34ADCF38}" type="presParOf" srcId="{5965F3BD-90CE-4F04-A753-4E17622CDF80}" destId="{49C1F148-E46B-42BB-B0FC-264A414A0855}" srcOrd="7" destOrd="0" presId="urn:microsoft.com/office/officeart/2018/2/layout/IconVerticalSolidList"/>
    <dgm:cxn modelId="{4FE23401-6707-4819-BD71-0457F5EB7D2B}" type="presParOf" srcId="{5965F3BD-90CE-4F04-A753-4E17622CDF80}" destId="{13D4ABC3-312A-4A04-B823-90DEED7C80FE}" srcOrd="8" destOrd="0" presId="urn:microsoft.com/office/officeart/2018/2/layout/IconVerticalSolidList"/>
    <dgm:cxn modelId="{263E2ED0-6955-4B23-8B52-E5F50502F8CF}" type="presParOf" srcId="{13D4ABC3-312A-4A04-B823-90DEED7C80FE}" destId="{02420A18-C30F-464F-A6C3-AB8EEF46DEF1}" srcOrd="0" destOrd="0" presId="urn:microsoft.com/office/officeart/2018/2/layout/IconVerticalSolidList"/>
    <dgm:cxn modelId="{29E255DD-EBAE-493A-BF18-B8D5B58D2DF2}" type="presParOf" srcId="{13D4ABC3-312A-4A04-B823-90DEED7C80FE}" destId="{1B9C3058-62CD-4542-B194-82A914ABA269}" srcOrd="1" destOrd="0" presId="urn:microsoft.com/office/officeart/2018/2/layout/IconVerticalSolidList"/>
    <dgm:cxn modelId="{E9A15341-1185-4F4A-B2DC-17ACD638F8B5}" type="presParOf" srcId="{13D4ABC3-312A-4A04-B823-90DEED7C80FE}" destId="{A27044D9-9E26-4EE7-AA4D-5C17FACD5B4B}" srcOrd="2" destOrd="0" presId="urn:microsoft.com/office/officeart/2018/2/layout/IconVerticalSolidList"/>
    <dgm:cxn modelId="{A0851685-663D-42D7-8CDA-91BB5C88FF62}" type="presParOf" srcId="{13D4ABC3-312A-4A04-B823-90DEED7C80FE}" destId="{287A270D-8417-4E2C-95DB-626E62BEC2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42401-DE95-405E-9E62-CC21D58EF25D}">
      <dsp:nvSpPr>
        <dsp:cNvPr id="0" name=""/>
        <dsp:cNvSpPr/>
      </dsp:nvSpPr>
      <dsp:spPr>
        <a:xfrm>
          <a:off x="0" y="0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Written completely using the Python programming language</a:t>
          </a:r>
        </a:p>
      </dsp:txBody>
      <dsp:txXfrm>
        <a:off x="25924" y="25924"/>
        <a:ext cx="3473797" cy="833249"/>
      </dsp:txXfrm>
    </dsp:sp>
    <dsp:sp modelId="{7B333A56-CC12-4712-8390-579B3F3A4D7B}">
      <dsp:nvSpPr>
        <dsp:cNvPr id="0" name=""/>
        <dsp:cNvSpPr/>
      </dsp:nvSpPr>
      <dsp:spPr>
        <a:xfrm>
          <a:off x="338461" y="1008028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777537"/>
            <a:satOff val="-4113"/>
            <a:lumOff val="-156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Incorporates the Biopython library as well as the numpy library for dealing with DNA sequences and the mathematics behind the evolutionary models, respectively</a:t>
          </a:r>
        </a:p>
      </dsp:txBody>
      <dsp:txXfrm>
        <a:off x="364385" y="1033952"/>
        <a:ext cx="3566820" cy="833249"/>
      </dsp:txXfrm>
    </dsp:sp>
    <dsp:sp modelId="{D14C39FD-31CA-45C2-B728-26E6536E4C73}">
      <dsp:nvSpPr>
        <dsp:cNvPr id="0" name=""/>
        <dsp:cNvSpPr/>
      </dsp:nvSpPr>
      <dsp:spPr>
        <a:xfrm>
          <a:off x="676923" y="2016056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1555074"/>
            <a:satOff val="-8227"/>
            <a:lumOff val="-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Utilizes the BLAST algorithm against GenBank to retrieve like sequences to the input sequence</a:t>
          </a:r>
        </a:p>
      </dsp:txBody>
      <dsp:txXfrm>
        <a:off x="702847" y="2041980"/>
        <a:ext cx="3566820" cy="833249"/>
      </dsp:txXfrm>
    </dsp:sp>
    <dsp:sp modelId="{D467415E-017D-4665-B376-65E606810701}">
      <dsp:nvSpPr>
        <dsp:cNvPr id="0" name=""/>
        <dsp:cNvSpPr/>
      </dsp:nvSpPr>
      <dsp:spPr>
        <a:xfrm>
          <a:off x="1015385" y="3024084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2332611"/>
            <a:satOff val="-12340"/>
            <a:lumOff val="-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After extracting sequence parameters via user input or probabilistic methods, simulates the ancestral sequence generated via Coalescence Theory</a:t>
          </a:r>
        </a:p>
      </dsp:txBody>
      <dsp:txXfrm>
        <a:off x="1041309" y="3050008"/>
        <a:ext cx="3566820" cy="833249"/>
      </dsp:txXfrm>
    </dsp:sp>
    <dsp:sp modelId="{71464099-4C95-48A8-ABD8-0A0900090C1E}">
      <dsp:nvSpPr>
        <dsp:cNvPr id="0" name=""/>
        <dsp:cNvSpPr/>
      </dsp:nvSpPr>
      <dsp:spPr>
        <a:xfrm>
          <a:off x="1353846" y="4032113"/>
          <a:ext cx="4532444" cy="885097"/>
        </a:xfrm>
        <a:prstGeom prst="roundRect">
          <a:avLst>
            <a:gd name="adj" fmla="val 10000"/>
          </a:avLst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Terminates simulation upon sequence extinction or time exhaustion</a:t>
          </a:r>
        </a:p>
      </dsp:txBody>
      <dsp:txXfrm>
        <a:off x="1379770" y="4058037"/>
        <a:ext cx="3566820" cy="833249"/>
      </dsp:txXfrm>
    </dsp:sp>
    <dsp:sp modelId="{B0908364-E6AB-4E26-A34F-D0F656231BB0}">
      <dsp:nvSpPr>
        <dsp:cNvPr id="0" name=""/>
        <dsp:cNvSpPr/>
      </dsp:nvSpPr>
      <dsp:spPr>
        <a:xfrm>
          <a:off x="3957130" y="646613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086575" y="646613"/>
        <a:ext cx="316423" cy="432923"/>
      </dsp:txXfrm>
    </dsp:sp>
    <dsp:sp modelId="{08351E83-6B92-4E38-9742-6E2DF7D4F2D7}">
      <dsp:nvSpPr>
        <dsp:cNvPr id="0" name=""/>
        <dsp:cNvSpPr/>
      </dsp:nvSpPr>
      <dsp:spPr>
        <a:xfrm>
          <a:off x="4295592" y="1654641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290454"/>
            <a:satOff val="-6377"/>
            <a:lumOff val="-642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290454"/>
              <a:satOff val="-6377"/>
              <a:lumOff val="-6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425037" y="1654641"/>
        <a:ext cx="316423" cy="432923"/>
      </dsp:txXfrm>
    </dsp:sp>
    <dsp:sp modelId="{748AB526-E0F2-4A57-9CC5-47E6B28E399F}">
      <dsp:nvSpPr>
        <dsp:cNvPr id="0" name=""/>
        <dsp:cNvSpPr/>
      </dsp:nvSpPr>
      <dsp:spPr>
        <a:xfrm>
          <a:off x="4634053" y="2647918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580908"/>
            <a:satOff val="-12755"/>
            <a:lumOff val="-1283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580908"/>
              <a:satOff val="-12755"/>
              <a:lumOff val="-12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763498" y="2647918"/>
        <a:ext cx="316423" cy="432923"/>
      </dsp:txXfrm>
    </dsp:sp>
    <dsp:sp modelId="{83024263-37B0-4F6D-A4B7-5B055C2BEAEA}">
      <dsp:nvSpPr>
        <dsp:cNvPr id="0" name=""/>
        <dsp:cNvSpPr/>
      </dsp:nvSpPr>
      <dsp:spPr>
        <a:xfrm>
          <a:off x="4972515" y="3665780"/>
          <a:ext cx="575313" cy="575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101960" y="3665780"/>
        <a:ext cx="316423" cy="4329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D6AC9-CC0E-49B5-84F7-98B1F73B5DE2}">
      <dsp:nvSpPr>
        <dsp:cNvPr id="0" name=""/>
        <dsp:cNvSpPr/>
      </dsp:nvSpPr>
      <dsp:spPr>
        <a:xfrm>
          <a:off x="0" y="403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E11B4-3E61-464C-9D0C-3D1E34688A75}">
      <dsp:nvSpPr>
        <dsp:cNvPr id="0" name=""/>
        <dsp:cNvSpPr/>
      </dsp:nvSpPr>
      <dsp:spPr>
        <a:xfrm>
          <a:off x="260296" y="197648"/>
          <a:ext cx="473266" cy="4732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495E8-D62D-4B6C-A2F2-D7056410F910}">
      <dsp:nvSpPr>
        <dsp:cNvPr id="0" name=""/>
        <dsp:cNvSpPr/>
      </dsp:nvSpPr>
      <dsp:spPr>
        <a:xfrm>
          <a:off x="993858" y="403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After kicking off the program, Repliclade will ask if you would like to use an input FASTA file</a:t>
          </a:r>
        </a:p>
      </dsp:txBody>
      <dsp:txXfrm>
        <a:off x="993858" y="4039"/>
        <a:ext cx="4747675" cy="860483"/>
      </dsp:txXfrm>
    </dsp:sp>
    <dsp:sp modelId="{0EEC3BEB-8EA2-4154-9729-E062D11E5F23}">
      <dsp:nvSpPr>
        <dsp:cNvPr id="0" name=""/>
        <dsp:cNvSpPr/>
      </dsp:nvSpPr>
      <dsp:spPr>
        <a:xfrm>
          <a:off x="0" y="1079644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821F16-030E-4F94-B7B5-B0D3403E6A89}">
      <dsp:nvSpPr>
        <dsp:cNvPr id="0" name=""/>
        <dsp:cNvSpPr/>
      </dsp:nvSpPr>
      <dsp:spPr>
        <a:xfrm>
          <a:off x="260296" y="1273253"/>
          <a:ext cx="473266" cy="4732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3F673-5B72-46FA-9DCB-7C5F28F40CFA}">
      <dsp:nvSpPr>
        <dsp:cNvPr id="0" name=""/>
        <dsp:cNvSpPr/>
      </dsp:nvSpPr>
      <dsp:spPr>
        <a:xfrm>
          <a:off x="993858" y="1079644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If selected Yes, it will then prompt you for the file name</a:t>
          </a:r>
        </a:p>
      </dsp:txBody>
      <dsp:txXfrm>
        <a:off x="993858" y="1079644"/>
        <a:ext cx="4747675" cy="860483"/>
      </dsp:txXfrm>
    </dsp:sp>
    <dsp:sp modelId="{C535EF4C-FBBB-4631-A799-1561C28E609B}">
      <dsp:nvSpPr>
        <dsp:cNvPr id="0" name=""/>
        <dsp:cNvSpPr/>
      </dsp:nvSpPr>
      <dsp:spPr>
        <a:xfrm>
          <a:off x="0" y="215524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65942-39B5-4A2F-A8AF-9C3D5C442F2C}">
      <dsp:nvSpPr>
        <dsp:cNvPr id="0" name=""/>
        <dsp:cNvSpPr/>
      </dsp:nvSpPr>
      <dsp:spPr>
        <a:xfrm>
          <a:off x="260296" y="2348858"/>
          <a:ext cx="473266" cy="4732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0DE9C-9E0D-44F4-A28E-77AA6D0899AC}">
      <dsp:nvSpPr>
        <dsp:cNvPr id="0" name=""/>
        <dsp:cNvSpPr/>
      </dsp:nvSpPr>
      <dsp:spPr>
        <a:xfrm>
          <a:off x="993858" y="215524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After the input file is selected, Repliclade will run the input sequence against BLAST and Genbank to retrieve a list of similar sequences to the input sequence</a:t>
          </a:r>
        </a:p>
      </dsp:txBody>
      <dsp:txXfrm>
        <a:off x="993858" y="2155249"/>
        <a:ext cx="4747675" cy="860483"/>
      </dsp:txXfrm>
    </dsp:sp>
    <dsp:sp modelId="{2B79EBC8-3DCF-49C0-9C58-FF47039E8A7E}">
      <dsp:nvSpPr>
        <dsp:cNvPr id="0" name=""/>
        <dsp:cNvSpPr/>
      </dsp:nvSpPr>
      <dsp:spPr>
        <a:xfrm>
          <a:off x="0" y="3230854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2A4B8-EE4D-424B-96D5-AB2C50E12089}">
      <dsp:nvSpPr>
        <dsp:cNvPr id="0" name=""/>
        <dsp:cNvSpPr/>
      </dsp:nvSpPr>
      <dsp:spPr>
        <a:xfrm>
          <a:off x="260296" y="3424463"/>
          <a:ext cx="473266" cy="4732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9F5E0-754A-4B8D-B057-F3E03CD63CC6}">
      <dsp:nvSpPr>
        <dsp:cNvPr id="0" name=""/>
        <dsp:cNvSpPr/>
      </dsp:nvSpPr>
      <dsp:spPr>
        <a:xfrm>
          <a:off x="993858" y="3230854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Once the similar sequences are returned in XML format via BLAST on Genbank, Repliclade performs an alignment </a:t>
          </a:r>
        </a:p>
      </dsp:txBody>
      <dsp:txXfrm>
        <a:off x="993858" y="3230854"/>
        <a:ext cx="4747675" cy="860483"/>
      </dsp:txXfrm>
    </dsp:sp>
    <dsp:sp modelId="{02420A18-C30F-464F-A6C3-AB8EEF46DEF1}">
      <dsp:nvSpPr>
        <dsp:cNvPr id="0" name=""/>
        <dsp:cNvSpPr/>
      </dsp:nvSpPr>
      <dsp:spPr>
        <a:xfrm>
          <a:off x="0" y="4306459"/>
          <a:ext cx="5741533" cy="860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9C3058-62CD-4542-B194-82A914ABA269}">
      <dsp:nvSpPr>
        <dsp:cNvPr id="0" name=""/>
        <dsp:cNvSpPr/>
      </dsp:nvSpPr>
      <dsp:spPr>
        <a:xfrm>
          <a:off x="260296" y="4500068"/>
          <a:ext cx="473266" cy="47326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270D-8417-4E2C-95DB-626E62BEC271}">
      <dsp:nvSpPr>
        <dsp:cNvPr id="0" name=""/>
        <dsp:cNvSpPr/>
      </dsp:nvSpPr>
      <dsp:spPr>
        <a:xfrm>
          <a:off x="993858" y="4306459"/>
          <a:ext cx="4747675" cy="86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68" tIns="91068" rIns="91068" bIns="910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alignment is then displayed as an unrooted Phylogenetic tree</a:t>
          </a:r>
        </a:p>
      </dsp:txBody>
      <dsp:txXfrm>
        <a:off x="993858" y="4306459"/>
        <a:ext cx="4747675" cy="8604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CBEA-D32D-9442-B40D-EDC1CE987E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r>
              <a:rPr lang="en-US" dirty="0"/>
              <a:t>: A Simulator of sequence evolution in gene families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2E0EF-8AE3-F542-B274-8EF52D3D1B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</a:t>
            </a:r>
            <a:r>
              <a:rPr lang="en-US" dirty="0" err="1"/>
              <a:t>haki</a:t>
            </a:r>
            <a:r>
              <a:rPr lang="en-US" dirty="0"/>
              <a:t> </a:t>
            </a:r>
            <a:r>
              <a:rPr lang="en-US" dirty="0" err="1"/>
              <a:t>dehari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904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n the Beauty of Math. The Great Mathematician Euler and His… | by Marco  Tavora Ph.D. | Towards Data Science">
            <a:extLst>
              <a:ext uri="{FF2B5EF4-FFF2-40B4-BE49-F238E27FC236}">
                <a16:creationId xmlns:a16="http://schemas.microsoft.com/office/drawing/2014/main" id="{AB86427D-8080-434E-A2EB-F630A3E41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6" r="-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067E2-0E12-4A59-8577-99CA421B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 dirty="0"/>
              <a:t>Hasegawa, </a:t>
            </a:r>
            <a:r>
              <a:rPr lang="en-US" dirty="0" err="1"/>
              <a:t>Kishino</a:t>
            </a:r>
            <a:r>
              <a:rPr lang="en-US" dirty="0"/>
              <a:t>, and Yano 1985 Model (HKY85)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3A4D9-BE2F-4A7C-B7B3-BFBAD017A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dirty="0"/>
              <a:t>Can be thought of as combination of F81 and K2P models</a:t>
            </a:r>
          </a:p>
          <a:p>
            <a:r>
              <a:rPr lang="en-US" dirty="0"/>
              <a:t>Incorporates different transition and transversion rates (K2P)</a:t>
            </a:r>
          </a:p>
          <a:p>
            <a:r>
              <a:rPr lang="en-US" dirty="0"/>
              <a:t>Incorporates varying base frequencies (F81)</a:t>
            </a:r>
          </a:p>
          <a:p>
            <a:r>
              <a:rPr lang="en-US" dirty="0"/>
              <a:t>Uses K parameter to distinguish transitions and transversions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B407E-93AA-4207-A910-E437A5E6F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671" y="4209996"/>
            <a:ext cx="8027482" cy="211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03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D993-CC3A-4E0D-BD6A-D9455960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Repliclade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073DE-817D-4101-8D8E-21835A19B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166780-9337-4437-95D3-5EA9D55AA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3D0F40-BF1F-4120-945D-90C5AAD6E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4654296" cy="6856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40A69-3748-450C-8DDB-B2051AC0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4644770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0A75-499F-4CCD-94B9-73660B820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3351530" cy="4995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 to repliclade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F4F323-644B-4A47-97E9-BFB73840F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120" y="-2"/>
            <a:ext cx="7537705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124DDB-F041-4AFD-84B9-B0AA908B8A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9885108"/>
              </p:ext>
            </p:extLst>
          </p:nvPr>
        </p:nvGraphicFramePr>
        <p:xfrm>
          <a:off x="5467509" y="804671"/>
          <a:ext cx="5886291" cy="4917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71348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AE5C-AF12-4CFB-B1DF-8D2989E2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File 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74EC8-E595-4AB2-8474-BF381E1F1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Prompts the user whether they would like to use an input FASTA file which contains a sequence</a:t>
            </a:r>
          </a:p>
          <a:p>
            <a:r>
              <a:rPr lang="en-US" dirty="0"/>
              <a:t>This FASTA file must go in the “DNA” folder under the root program directory</a:t>
            </a:r>
          </a:p>
          <a:p>
            <a:r>
              <a:rPr lang="en-US" dirty="0"/>
              <a:t>The “DNA” folder is where the results from BLAST are also returned in XML format</a:t>
            </a:r>
          </a:p>
          <a:p>
            <a:r>
              <a:rPr lang="en-US" dirty="0"/>
              <a:t>In the config folder there is a config.py file</a:t>
            </a:r>
          </a:p>
          <a:p>
            <a:pPr lvl="1"/>
            <a:r>
              <a:rPr lang="en-US" dirty="0"/>
              <a:t>This file is where the user’s </a:t>
            </a:r>
            <a:r>
              <a:rPr lang="en-US" dirty="0" err="1"/>
              <a:t>Genbank</a:t>
            </a:r>
            <a:r>
              <a:rPr lang="en-US" dirty="0"/>
              <a:t> API credentials will go (to utilize the BLAST algorithm against </a:t>
            </a:r>
            <a:r>
              <a:rPr lang="en-US" dirty="0" err="1"/>
              <a:t>Genbank</a:t>
            </a:r>
            <a:r>
              <a:rPr lang="en-US" dirty="0"/>
              <a:t>)</a:t>
            </a:r>
          </a:p>
          <a:p>
            <a:r>
              <a:rPr lang="en-US" dirty="0"/>
              <a:t>Under the alignment folder are where the alignment output files are located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Used to display the tree of the alignment</a:t>
            </a:r>
          </a:p>
          <a:p>
            <a:r>
              <a:rPr lang="en-US" dirty="0"/>
              <a:t>The sim folder houses the simulator.py</a:t>
            </a:r>
            <a:endParaRPr lang="en-US" dirty="0">
              <a:cs typeface="Calibri"/>
            </a:endParaRPr>
          </a:p>
          <a:p>
            <a:r>
              <a:rPr lang="en-US" dirty="0"/>
              <a:t>The util folder is comprised of multiple utility Python files </a:t>
            </a:r>
          </a:p>
          <a:p>
            <a:pPr lvl="1"/>
            <a:r>
              <a:rPr lang="en-US" dirty="0"/>
              <a:t>Perform the various tasks having to do with DNA sequences and evolutionary models</a:t>
            </a:r>
          </a:p>
          <a:p>
            <a:r>
              <a:rPr lang="en-US" dirty="0"/>
              <a:t>__main__.py is what kicks off </a:t>
            </a:r>
            <a:r>
              <a:rPr lang="en-US" dirty="0" err="1"/>
              <a:t>Repliclade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D5D66E5-7CF0-46B9-BC90-0A419D42D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245223"/>
            <a:ext cx="6095593" cy="420532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028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2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6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743A0-12CF-4993-BD6B-B93F69E2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Repliclade – Setting up the simulator</a:t>
            </a:r>
          </a:p>
        </p:txBody>
      </p:sp>
      <p:sp useBgFill="1">
        <p:nvSpPr>
          <p:cNvPr id="24" name="Freeform: Shape 18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657E9051-F9E3-41FE-BB10-3604ACB5EB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1229669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665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2D11-434D-45E7-9B15-D277293E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8972C-6C4C-4F20-9CAD-C5F5C986B220}"/>
              </a:ext>
            </a:extLst>
          </p:cNvPr>
          <p:cNvSpPr txBox="1"/>
          <p:nvPr/>
        </p:nvSpPr>
        <p:spPr>
          <a:xfrm>
            <a:off x="802178" y="2261420"/>
            <a:ext cx="400293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Figure 4: An example of an alignment output in Repliclade on 50 input sequences returned from Genbank via the BLAST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029B5E-5823-49A2-B2D9-06CCD773E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9752" y="1793509"/>
            <a:ext cx="6095593" cy="310875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6597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4DFF-0B5B-46FF-983F-CA11EF1D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– Sequence parameter extraction</a:t>
            </a:r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34DA4585-720A-45B6-9965-CF4F5DF6A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46" r="4654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3F3CD-5630-43B7-B799-50B271EF8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provides the user with a series of prompts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These prompts are used to extract sequence parameters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US" dirty="0"/>
              <a:t>This is a crucial process in </a:t>
            </a:r>
            <a:r>
              <a:rPr lang="en-US" dirty="0" err="1"/>
              <a:t>Repliclade</a:t>
            </a:r>
            <a:endParaRPr lang="en-US" dirty="0" err="1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Parameters inferred will be useful during the simulation</a:t>
            </a:r>
          </a:p>
          <a:p>
            <a:pPr>
              <a:buClr>
                <a:srgbClr val="FFFFFF"/>
              </a:buClr>
            </a:pPr>
            <a:r>
              <a:rPr lang="en-US" dirty="0"/>
              <a:t>The thought process behind these extractions discussed in later slides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370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CC86-CA59-4BCA-B916-CE982C63C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Importance of aligned sequences</a:t>
            </a:r>
          </a:p>
        </p:txBody>
      </p:sp>
      <p:pic>
        <p:nvPicPr>
          <p:cNvPr id="7" name="Picture 4" descr="White puzzle with one red piece">
            <a:extLst>
              <a:ext uri="{FF2B5EF4-FFF2-40B4-BE49-F238E27FC236}">
                <a16:creationId xmlns:a16="http://schemas.microsoft.com/office/drawing/2014/main" id="{F3C0A1AD-35A7-46F6-8C27-7C6739519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90" r="30186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EBF06-43BF-4F5F-9004-29CB53AE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The alignment performed in </a:t>
            </a:r>
            <a:r>
              <a:rPr lang="en-US" dirty="0" err="1"/>
              <a:t>Repliclade</a:t>
            </a:r>
            <a:r>
              <a:rPr lang="en-US" dirty="0"/>
              <a:t> has a very important function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Phylogenetic tree to visualize relationships between various sequences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Provides us with a list of “aligned” sequences</a:t>
            </a:r>
            <a:endParaRPr lang="en-US" dirty="0">
              <a:cs typeface="Calibri"/>
            </a:endParaRPr>
          </a:p>
          <a:p>
            <a:r>
              <a:rPr lang="en-US" dirty="0"/>
              <a:t>These aligned sequences help us utilize a top-down approach when dealing with sequences 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Useful when trying to extract various parameters</a:t>
            </a:r>
            <a:endParaRPr lang="en-US" dirty="0">
              <a:cs typeface="Calibri"/>
            </a:endParaRPr>
          </a:p>
          <a:p>
            <a:r>
              <a:rPr lang="en-US" dirty="0"/>
              <a:t>Incredibly important when trying to infer an ancestral sequence 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“The Coalescent”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263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DA9D-E1EF-4002-9A03-44327A891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Repliclade</a:t>
            </a:r>
            <a:r>
              <a:rPr lang="en-US" dirty="0"/>
              <a:t> – Estimating effective population size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CC4494-120F-4538-A534-4DDC0E3930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500" dirty="0"/>
                  <a:t>Another crucial parameter for </a:t>
                </a:r>
                <a:r>
                  <a:rPr lang="en-US" sz="1500" dirty="0" err="1"/>
                  <a:t>Repliclade</a:t>
                </a:r>
                <a:r>
                  <a:rPr lang="en-US" sz="1500" dirty="0"/>
                  <a:t> is the effective population size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500" dirty="0"/>
                  <a:t>Defined as the number of individuals in a population who contribute offspring to the next generation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We will denote the effective population size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Considered to be one of the most crucial parameters in Population Genetics and Conservation Biology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To estimate population size, we must be able to satisfy the equation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1500" dirty="0"/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µ is the mutation rate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/>
                  <a:t>Theta is considered a measure of genetic diversity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CC4494-120F-4538-A534-4DDC0E3930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3"/>
                <a:stretch>
                  <a:fillRect l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6" descr="Group">
            <a:extLst>
              <a:ext uri="{FF2B5EF4-FFF2-40B4-BE49-F238E27FC236}">
                <a16:creationId xmlns:a16="http://schemas.microsoft.com/office/drawing/2014/main" id="{A985A435-4127-4AB8-8608-17C24A26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252" y="639097"/>
            <a:ext cx="5250425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0514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901C-BE52-4F4D-A7C1-3B156BC4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Estimating </a:t>
            </a:r>
            <a:r>
              <a:rPr lang="el-GR" dirty="0"/>
              <a:t>θ</a:t>
            </a:r>
            <a:r>
              <a:rPr lang="en-US" dirty="0"/>
              <a:t> – </a:t>
            </a:r>
            <a:r>
              <a:rPr lang="en-US" dirty="0" err="1"/>
              <a:t>watterson</a:t>
            </a:r>
            <a:r>
              <a:rPr lang="en-US" dirty="0"/>
              <a:t> method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1FE753E-2921-4E0C-AF92-188D88084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00" r="20577" b="-2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5EDAE4-F932-4304-9C19-07BD2721E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Repliclade currently uses a process called the Watterson Method which is used to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Watterson Method equation is set up as follows: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 is the number of segregating sites</a:t>
                </a:r>
              </a:p>
              <a:p>
                <a:pPr lvl="2"/>
                <a:r>
                  <a:rPr lang="en-US" dirty="0"/>
                  <a:t>A segregating site is a site in the DNA sequence where the nucleotide base pair differs from one sequence to another or between multiple sequences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the n-1th harmonic number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n is the number of sequences</a:t>
                </a:r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determines whether a site is a segregating site using the aligned sequences</a:t>
                </a:r>
              </a:p>
              <a:p>
                <a:pPr lvl="1"/>
                <a:r>
                  <a:rPr lang="en-US" dirty="0"/>
                  <a:t>Requires a threshold of under 90% to be considered a segregating site across all aligned sequences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5EDAE4-F932-4304-9C19-07BD2721E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4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52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7A78-CA4C-A545-A79D-95AE1FAC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7825F6F-60FA-4C71-98CA-99486E781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72" r="32084" b="-1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9EBEF-FE4A-064B-9EEE-ABEAE71AF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DNA sequence evolution simulation is an ever-evolving field </a:t>
            </a:r>
            <a:endParaRPr lang="en-US" sz="150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ea typeface="+mn-lt"/>
                <a:cs typeface="+mn-lt"/>
              </a:rPr>
              <a:t>Filled with different algorithms and programs which tackle the problem from a variety of different angles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Vital need for a program which consolidates various evolutionary principles and models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Many different evolutionary models developed by experts over the years</a:t>
            </a:r>
            <a:endParaRPr lang="en-US" sz="1500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cs typeface="Calibri"/>
              </a:rPr>
              <a:t>These incorporate mathematical models within them</a:t>
            </a: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>
                <a:cs typeface="Calibri" panose="020F0502020204030204"/>
              </a:rPr>
              <a:t>Some are more accurate than others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 dirty="0">
                <a:cs typeface="Calibri" panose="020F0502020204030204"/>
              </a:rPr>
              <a:t>Important to give the user a choice</a:t>
            </a:r>
          </a:p>
          <a:p>
            <a:pPr>
              <a:lnSpc>
                <a:spcPct val="90000"/>
              </a:lnSpc>
            </a:pPr>
            <a:endParaRPr lang="en-US" sz="15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74365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earchers Write Malicious Code Into DNA, Infect the Computer That Reads  It - ExtremeTech">
            <a:extLst>
              <a:ext uri="{FF2B5EF4-FFF2-40B4-BE49-F238E27FC236}">
                <a16:creationId xmlns:a16="http://schemas.microsoft.com/office/drawing/2014/main" id="{FE0BDB41-5E72-4FC4-BB8F-EF120C172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E2402-1FD6-4452-992E-18BC968C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/>
              <a:t>Estimating </a:t>
            </a:r>
            <a:r>
              <a:rPr lang="el-GR"/>
              <a:t>θ</a:t>
            </a:r>
            <a:r>
              <a:rPr lang="en-US"/>
              <a:t> – Fay and wu method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C132F-947C-46A9-9616-EB35ABE8F0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80067" y="2142067"/>
                <a:ext cx="9437159" cy="37253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Repliclade also provides Fay and Wu Method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estimation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) ∗(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den>
                            </m:f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n = number of sequences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# of segregating sites where </a:t>
                </a:r>
                <a:r>
                  <a:rPr lang="en-US" dirty="0" err="1"/>
                  <a:t>i</a:t>
                </a:r>
                <a:r>
                  <a:rPr lang="en-US" dirty="0"/>
                  <a:t> sequences carry the allele</a:t>
                </a:r>
              </a:p>
              <a:p>
                <a:r>
                  <a:rPr lang="en-US" dirty="0"/>
                  <a:t>Allele = base pair/nucleotide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C132F-947C-46A9-9616-EB35ABE8F0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0067" y="2142067"/>
                <a:ext cx="9437159" cy="3725333"/>
              </a:xfrm>
              <a:blipFill>
                <a:blip r:embed="rId5"/>
                <a:stretch>
                  <a:fillRect l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1C93DB3-FDB1-4289-A992-85731723593E}"/>
              </a:ext>
            </a:extLst>
          </p:cNvPr>
          <p:cNvSpPr txBox="1"/>
          <p:nvPr/>
        </p:nvSpPr>
        <p:spPr>
          <a:xfrm>
            <a:off x="20" y="6172201"/>
            <a:ext cx="12191980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i="1">
                <a:solidFill>
                  <a:srgbClr val="FFFFFF"/>
                </a:solidFill>
              </a:rPr>
              <a:t>Fay and Wu, 2000</a:t>
            </a:r>
          </a:p>
        </p:txBody>
      </p:sp>
    </p:spTree>
    <p:extLst>
      <p:ext uri="{BB962C8B-B14F-4D97-AF65-F5344CB8AC3E}">
        <p14:creationId xmlns:p14="http://schemas.microsoft.com/office/powerpoint/2010/main" val="2150617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BE35-FAFC-4741-9E97-D577C074E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/>
              <a:t>Back to effective population size</a:t>
            </a:r>
            <a:endParaRPr lang="en-US" dirty="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312AB94A-84B9-4FCA-A1DA-3F9B3BF08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9DB51-8F86-4AF5-9DCE-A8BCDF62D6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derived, we can go back to the original equation and figure out the effective population size</a:t>
                </a:r>
              </a:p>
              <a:p>
                <a:r>
                  <a:rPr lang="en-US" dirty="0"/>
                  <a:t>The user will get prompted to enter a value for µ or use a default value of 0.00001</a:t>
                </a:r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can now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from: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err="1"/>
                  <a:t>Repliclade</a:t>
                </a:r>
                <a:r>
                  <a:rPr lang="en-US" dirty="0"/>
                  <a:t> is now able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in its calculations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9DB51-8F86-4AF5-9DCE-A8BCDF62D6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5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96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7F71-7488-419D-88C8-00B0A7FE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The coalescent</a:t>
            </a:r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55231527-312D-41DB-BB32-8B6C7664A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45" r="20555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071E8-4FE8-410F-A14F-B62439CDF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Often referred to as a “backwards simulation”</a:t>
            </a:r>
          </a:p>
          <a:p>
            <a:r>
              <a:rPr lang="en-US" dirty="0"/>
              <a:t>Mainly attributed to John Kingman</a:t>
            </a:r>
          </a:p>
          <a:p>
            <a:pPr>
              <a:buClr>
                <a:srgbClr val="FFFFFF"/>
              </a:buClr>
            </a:pPr>
            <a:r>
              <a:rPr lang="en-US" dirty="0"/>
              <a:t>Used to infer an ancestral sequence from a group of related sequences</a:t>
            </a:r>
          </a:p>
          <a:p>
            <a:r>
              <a:rPr lang="en-US" dirty="0"/>
              <a:t>Main assumption 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The sample size used to perform the backwards simulation is much smaller than the effective population size</a:t>
            </a:r>
            <a:endParaRPr lang="en-US" dirty="0">
              <a:cs typeface="Calibri"/>
            </a:endParaRPr>
          </a:p>
          <a:p>
            <a:r>
              <a:rPr lang="en-US" dirty="0"/>
              <a:t>This enables us to make educated inferences about population processes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3E615-4895-4B42-BE31-985902E84D43}"/>
              </a:ext>
            </a:extLst>
          </p:cNvPr>
          <p:cNvSpPr txBox="1"/>
          <p:nvPr/>
        </p:nvSpPr>
        <p:spPr>
          <a:xfrm>
            <a:off x="9383401" y="5933741"/>
            <a:ext cx="248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John Kingman, 1982</a:t>
            </a:r>
          </a:p>
        </p:txBody>
      </p:sp>
    </p:spTree>
    <p:extLst>
      <p:ext uri="{BB962C8B-B14F-4D97-AF65-F5344CB8AC3E}">
        <p14:creationId xmlns:p14="http://schemas.microsoft.com/office/powerpoint/2010/main" val="4233562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08D1-844F-48A9-970F-D8BA526F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err="1"/>
              <a:t>Repliclade</a:t>
            </a:r>
            <a:r>
              <a:rPr lang="en-US" sz="3300"/>
              <a:t> – implementation of coalescent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E1A74F-21F2-4582-B2AA-2B9F0E45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implements a variant of the Coalescent to infer an ancestral sequence 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 dirty="0"/>
              <a:t>Will then be used for the simulation</a:t>
            </a:r>
          </a:p>
          <a:p>
            <a:r>
              <a:rPr lang="en-US" dirty="0"/>
              <a:t>The process used in </a:t>
            </a:r>
            <a:r>
              <a:rPr lang="en-US" dirty="0" err="1"/>
              <a:t>Repliclade</a:t>
            </a:r>
            <a:r>
              <a:rPr lang="en-US" dirty="0"/>
              <a:t> is as follows: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Start with </a:t>
            </a:r>
            <a:r>
              <a:rPr lang="en-US" dirty="0" err="1"/>
              <a:t>i</a:t>
            </a:r>
            <a:r>
              <a:rPr lang="en-US" dirty="0"/>
              <a:t> = n lineages/sequences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Choose two sequences at random to coalesce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Merge the two sequences selected and set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 – 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&gt; 1, keep performing the above steps until an ancestral sequence is derived</a:t>
            </a:r>
          </a:p>
        </p:txBody>
      </p:sp>
      <p:pic>
        <p:nvPicPr>
          <p:cNvPr id="3" name="Picture 3" descr="A picture containing blue, light, outdoor object, bright&#10;&#10;Description automatically generated">
            <a:extLst>
              <a:ext uri="{FF2B5EF4-FFF2-40B4-BE49-F238E27FC236}">
                <a16:creationId xmlns:a16="http://schemas.microsoft.com/office/drawing/2014/main" id="{6868347C-1CE4-48CC-9FE2-3C2A512F8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" r="2" b="3013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304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54330-1960-471E-A1CC-06437E7FF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Coalescent – Deep Dive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8" name="Content Placeholder 3077">
                <a:extLst>
                  <a:ext uri="{FF2B5EF4-FFF2-40B4-BE49-F238E27FC236}">
                    <a16:creationId xmlns:a16="http://schemas.microsoft.com/office/drawing/2014/main" id="{7D88BF99-BD9E-43CE-8A0C-3755B0165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2178" y="2261420"/>
                <a:ext cx="4002936" cy="36379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Randomly choose 2 sequences</a:t>
                </a:r>
              </a:p>
              <a:p>
                <a:r>
                  <a:rPr lang="en-US" dirty="0"/>
                  <a:t>Increment generation time 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probability coalescent event occurred </a:t>
                </a:r>
                <a:r>
                  <a:rPr lang="en-US" dirty="0" err="1"/>
                  <a:t>i</a:t>
                </a:r>
                <a:r>
                  <a:rPr lang="en-US" dirty="0"/>
                  <a:t> generations ago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sub>
                                    </m:s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r>
                  <a:rPr lang="en-US" dirty="0"/>
                  <a:t> = effective population size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78" name="Content Placeholder 3077">
                <a:extLst>
                  <a:ext uri="{FF2B5EF4-FFF2-40B4-BE49-F238E27FC236}">
                    <a16:creationId xmlns:a16="http://schemas.microsoft.com/office/drawing/2014/main" id="{7D88BF99-BD9E-43CE-8A0C-3755B0165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2178" y="2261420"/>
                <a:ext cx="4002936" cy="3637935"/>
              </a:xfrm>
              <a:blipFill>
                <a:blip r:embed="rId3"/>
                <a:stretch>
                  <a:fillRect l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The n-coalescent | Fernando Villanea | Washington State University">
            <a:extLst>
              <a:ext uri="{FF2B5EF4-FFF2-40B4-BE49-F238E27FC236}">
                <a16:creationId xmlns:a16="http://schemas.microsoft.com/office/drawing/2014/main" id="{DE16190E-B337-4F5F-8F81-8379C7557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145852"/>
            <a:ext cx="6095593" cy="440406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B6182D-1EFA-4A9D-A47F-9EE5E17760B4}"/>
              </a:ext>
            </a:extLst>
          </p:cNvPr>
          <p:cNvSpPr txBox="1"/>
          <p:nvPr/>
        </p:nvSpPr>
        <p:spPr>
          <a:xfrm>
            <a:off x="8732939" y="6049945"/>
            <a:ext cx="255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Ziheng</a:t>
            </a:r>
            <a:r>
              <a:rPr lang="en-US" i="1" dirty="0"/>
              <a:t> Yang, 2014</a:t>
            </a:r>
          </a:p>
        </p:txBody>
      </p:sp>
    </p:spTree>
    <p:extLst>
      <p:ext uri="{BB962C8B-B14F-4D97-AF65-F5344CB8AC3E}">
        <p14:creationId xmlns:p14="http://schemas.microsoft.com/office/powerpoint/2010/main" val="2253634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E1ACC-3F84-439C-8921-695B48257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Estimation of coalescence time</a:t>
            </a: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0B9450AF-4C82-4A80-99CC-D6ABACC69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8135"/>
            <a:ext cx="3997362" cy="39973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F9925-7A56-4D8E-801D-6EEC4B0CD7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Repliclade</a:t>
                </a:r>
                <a:r>
                  <a:rPr lang="en-US" dirty="0"/>
                  <a:t> can estimate an age for the ancestral sequence derived</a:t>
                </a:r>
              </a:p>
              <a:p>
                <a:r>
                  <a:rPr lang="en-US" dirty="0"/>
                  <a:t>The assumption of the Coalescent is that with each sequence merge, time for another Coalescent event will get longer</a:t>
                </a:r>
              </a:p>
              <a:p>
                <a:r>
                  <a:rPr lang="en-US" dirty="0"/>
                  <a:t>We can now derive the ancestral sequence age by using these simple equations:</a:t>
                </a:r>
              </a:p>
              <a:p>
                <a:pPr lvl="1"/>
                <a:r>
                  <a:rPr lang="en-US" dirty="0"/>
                  <a:t>Estimate for time to a specific coalescent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 err="1"/>
                  <a:t>i</a:t>
                </a:r>
                <a:r>
                  <a:rPr lang="en-US" dirty="0"/>
                  <a:t> = the current number of sequences left</a:t>
                </a:r>
              </a:p>
              <a:p>
                <a:pPr lvl="1"/>
                <a:r>
                  <a:rPr lang="en-US" dirty="0"/>
                  <a:t>Estimate for total time to ancestral sequence coalescence then becomes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CF9925-7A56-4D8E-801D-6EEC4B0CD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5"/>
                <a:stretch>
                  <a:fillRect l="-648" b="-7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506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6F86E-78C0-4DE6-A79E-3B06C9DC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Finding conserved regions – Shannon’s Entropy Score</a:t>
            </a:r>
          </a:p>
        </p:txBody>
      </p:sp>
      <p:pic>
        <p:nvPicPr>
          <p:cNvPr id="5" name="Picture 4" descr="Molecular glass structure">
            <a:extLst>
              <a:ext uri="{FF2B5EF4-FFF2-40B4-BE49-F238E27FC236}">
                <a16:creationId xmlns:a16="http://schemas.microsoft.com/office/drawing/2014/main" id="{E42AB3C9-0343-4F64-94CC-D0C6E6E22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51" r="23024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E7FB4D-BB0F-4844-9968-6D1F4EFF2D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Repliclade can identify conserved regions within the ancestral sequence</a:t>
                </a:r>
              </a:p>
              <a:p>
                <a:r>
                  <a:rPr lang="en-US" dirty="0"/>
                  <a:t>Derived from the original group of sequences</a:t>
                </a:r>
                <a:endParaRPr lang="en-US" dirty="0">
                  <a:cs typeface="Calibri"/>
                </a:endParaRPr>
              </a:p>
              <a:p>
                <a:r>
                  <a:rPr lang="en-US" dirty="0"/>
                  <a:t>Prompts the user whether they would like to take the conserved regions into consideration for the simulation</a:t>
                </a:r>
                <a:endParaRPr lang="en-US" dirty="0">
                  <a:cs typeface="Calibri"/>
                </a:endParaRPr>
              </a:p>
              <a:p>
                <a:pPr>
                  <a:buClr>
                    <a:srgbClr val="FFFFFF"/>
                  </a:buClr>
                </a:pPr>
                <a:r>
                  <a:rPr lang="en-US" dirty="0">
                    <a:cs typeface="Calibri"/>
                  </a:rPr>
                  <a:t>Shannon's Entropy Score</a:t>
                </a:r>
              </a:p>
              <a:p>
                <a:pPr lvl="1">
                  <a:buClr>
                    <a:srgbClr val="FFFFFF"/>
                  </a:buClr>
                </a:pPr>
                <a:r>
                  <a:rPr lang="en-US" dirty="0">
                    <a:cs typeface="Calibri"/>
                  </a:rPr>
                  <a:t>Compares to a threshold</a:t>
                </a:r>
              </a:p>
              <a:p>
                <a:pPr lvl="1">
                  <a:buClr>
                    <a:srgbClr val="FFFFFF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𝑙𝑜𝑔𝑃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cs typeface="Calibri"/>
                </a:endParaRPr>
              </a:p>
              <a:p>
                <a:pPr lvl="2">
                  <a:buClr>
                    <a:srgbClr val="FFFFFF"/>
                  </a:buClr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cs typeface="Calibri"/>
                  </a:rPr>
                  <a:t> = Probability of nucleotide occurring at position </a:t>
                </a:r>
                <a:r>
                  <a:rPr lang="en-US" dirty="0" err="1">
                    <a:cs typeface="Calibri"/>
                  </a:rPr>
                  <a:t>i</a:t>
                </a:r>
                <a:r>
                  <a:rPr lang="en-US" dirty="0">
                    <a:cs typeface="Calibri"/>
                  </a:rPr>
                  <a:t> across all sequences</a:t>
                </a:r>
              </a:p>
              <a:p>
                <a:pPr>
                  <a:buClr>
                    <a:srgbClr val="FFFFFF"/>
                  </a:buClr>
                </a:pPr>
                <a:endParaRPr lang="en-US" dirty="0">
                  <a:cs typeface="Calibri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E7FB4D-BB0F-4844-9968-6D1F4EFF2D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5458" y="2251587"/>
                <a:ext cx="6593075" cy="3972232"/>
              </a:xfrm>
              <a:blipFill>
                <a:blip r:embed="rId4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FF6FB02-D132-4F9E-8818-C56A55E1F102}"/>
              </a:ext>
            </a:extLst>
          </p:cNvPr>
          <p:cNvSpPr txBox="1"/>
          <p:nvPr/>
        </p:nvSpPr>
        <p:spPr>
          <a:xfrm>
            <a:off x="8959442" y="5956183"/>
            <a:ext cx="243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Claude Shannon, 1948</a:t>
            </a:r>
          </a:p>
        </p:txBody>
      </p:sp>
    </p:spTree>
    <p:extLst>
      <p:ext uri="{BB962C8B-B14F-4D97-AF65-F5344CB8AC3E}">
        <p14:creationId xmlns:p14="http://schemas.microsoft.com/office/powerpoint/2010/main" val="4268256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E1A33-23D3-4724-A720-63A62134F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Estimating indel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7840F-FE1F-45D2-BB33-4D9973326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r>
              <a:rPr lang="en-US" dirty="0"/>
              <a:t>Indels = insertions or deletions in the DNA sequence</a:t>
            </a:r>
          </a:p>
          <a:p>
            <a:pPr lvl="1"/>
            <a:r>
              <a:rPr lang="en-US" dirty="0"/>
              <a:t>E.g. AGTTC becomes ATTC after a deleterious indel</a:t>
            </a:r>
          </a:p>
          <a:p>
            <a:pPr lvl="2"/>
            <a:r>
              <a:rPr lang="en-US" dirty="0"/>
              <a:t>G is removed</a:t>
            </a:r>
          </a:p>
          <a:p>
            <a:r>
              <a:rPr lang="en-US" dirty="0"/>
              <a:t>Studies show effective population sizes are directly related to indel rates</a:t>
            </a:r>
          </a:p>
          <a:p>
            <a:r>
              <a:rPr lang="en-US" dirty="0"/>
              <a:t>As effective population size increases, indel rates become lower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3BE5-284E-4780-A7A1-4E72AA73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072763"/>
            <a:ext cx="5447070" cy="238309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C2C614-BDE9-462E-BC82-8266AD595CE8}"/>
              </a:ext>
            </a:extLst>
          </p:cNvPr>
          <p:cNvSpPr txBox="1"/>
          <p:nvPr/>
        </p:nvSpPr>
        <p:spPr>
          <a:xfrm>
            <a:off x="7259782" y="5986790"/>
            <a:ext cx="4405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Way Sung, Matthew Ackerman, Marcus Dillon, Thomas Platt, Clay Fuqua, Vaughn Cooper, Michael Lynch, 2016</a:t>
            </a:r>
          </a:p>
        </p:txBody>
      </p:sp>
    </p:spTree>
    <p:extLst>
      <p:ext uri="{BB962C8B-B14F-4D97-AF65-F5344CB8AC3E}">
        <p14:creationId xmlns:p14="http://schemas.microsoft.com/office/powerpoint/2010/main" val="150830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B5BE70-4451-4286-9D79-27C26F755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76C668-3F88-414B-AAEE-1785E38D5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F4ECCC-8FC5-4AEE-A8C7-E75D9E6D8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228" y="1151677"/>
            <a:ext cx="5218897" cy="45546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cap="all"/>
              <a:t>The Simulation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58C5A54-E70B-4B9B-A7FE-D3A05561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97762" cy="68580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7D6C8-2D58-484E-8257-94A59AF2B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2" y="1151677"/>
            <a:ext cx="3968492" cy="47188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4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een&#10;&#10;Description automatically generated">
            <a:extLst>
              <a:ext uri="{FF2B5EF4-FFF2-40B4-BE49-F238E27FC236}">
                <a16:creationId xmlns:a16="http://schemas.microsoft.com/office/drawing/2014/main" id="{406F980F-F050-4AD6-B0C3-844CEFE29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9" b="199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126B9-0560-4E47-A5CA-7B57B94F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/>
              <a:t>Kicking off the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5AF9-8C78-470A-88A4-9A0538B56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 err="1"/>
              <a:t>Repliclade</a:t>
            </a:r>
            <a:r>
              <a:rPr lang="en-US" dirty="0"/>
              <a:t> will prompt the user for how many generations they would like to run the simulation for</a:t>
            </a:r>
          </a:p>
          <a:p>
            <a:r>
              <a:rPr lang="en-US" dirty="0" err="1"/>
              <a:t>Repliclade</a:t>
            </a:r>
            <a:r>
              <a:rPr lang="en-US" dirty="0"/>
              <a:t> will prompt the user to ask them which evolutionary model they would like to use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cs typeface="Calibri"/>
              </a:rPr>
              <a:t>Will provide list of available evolutionary models</a:t>
            </a:r>
          </a:p>
          <a:p>
            <a:pPr>
              <a:buClr>
                <a:srgbClr val="FFFFFF"/>
              </a:buClr>
            </a:pPr>
            <a:r>
              <a:rPr lang="en-US" dirty="0"/>
              <a:t>(In Progress) Then prompts the user whether they would like to consider conserved regions when running the simulation</a:t>
            </a:r>
            <a:endParaRPr lang="en-US" dirty="0">
              <a:cs typeface="Calibri"/>
            </a:endParaRPr>
          </a:p>
          <a:p>
            <a:r>
              <a:rPr lang="en-US" dirty="0"/>
              <a:t>(In Progress) Also prompts the user for a duplication rate for the DNA sequence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9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87C504F2-E247-4C20-ABD1-6E390A6D9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139EB-A002-0245-AC8A-21CA557E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/>
              <a:t>Introduction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DF3AD-71B4-FE42-97CE-41C9263FB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 dirty="0"/>
              <a:t>Direct observation is still the preferred method of sequence parameter extraction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/>
              <a:t>There are also various ways to extract sequence characteristics via probabilistic and computational methods</a:t>
            </a:r>
            <a:endParaRPr lang="en-US"/>
          </a:p>
          <a:p>
            <a:r>
              <a:rPr lang="en-US" dirty="0"/>
              <a:t>By looking at related genes to the original sequence, one can extract various parameters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For example, mutation rate and effective population size</a:t>
            </a:r>
          </a:p>
          <a:p>
            <a:r>
              <a:rPr lang="en-US" dirty="0"/>
              <a:t>There are not many tools or programs which currently do this, and one must dig through stacks of literature to isolate the best methods for sequence parameter extraction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363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FCC59-1402-40F3-AAF4-EA4E439C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Evolutionary models in the simulator</a:t>
            </a:r>
            <a:endParaRPr lang="en-US" sz="3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24F8B-F3E6-4FFB-97BA-92EB53D1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/>
              <a:t>Evolutionary models are contained as classes in the util folder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evolve.py file</a:t>
            </a:r>
            <a:endParaRPr lang="en-US" sz="11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100"/>
              <a:t>Each model has its own class associated with it</a:t>
            </a:r>
            <a:endParaRPr lang="en-US" sz="110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100"/>
              <a:t>For every sequence, there is an evolutionary model object attached to it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Keeps track of the time elapsed for that specific sequence as well as the current Markov Model associated with the sequence</a:t>
            </a:r>
            <a:endParaRPr lang="en-US" sz="110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100"/>
              <a:t>Since Continuous Time Markov Chains are time dependent  </a:t>
            </a:r>
            <a:endParaRPr lang="en-US" sz="1100">
              <a:cs typeface="Calibri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Varied in values depending on when the sequence was duplicated or created</a:t>
            </a:r>
          </a:p>
          <a:p>
            <a:pPr>
              <a:lnSpc>
                <a:spcPct val="90000"/>
              </a:lnSpc>
            </a:pPr>
            <a:r>
              <a:rPr lang="en-US" sz="1100"/>
              <a:t>After a sequence is done potentially mutating, the model increments the time variable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100"/>
              <a:t>Also re-calculates the probability matrix</a:t>
            </a:r>
            <a:endParaRPr lang="en-US" sz="1100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79114B3-CF72-4EDE-86D9-6AA451F1B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597461"/>
            <a:ext cx="6095593" cy="350084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621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17C6DDA1-AB98-4855-AB29-7D9D6899CB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7211" r="39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C3032-3097-4FD7-B5E2-B1647A72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The simulation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DDF20-BCB0-40DB-A403-792C39A54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/>
              <a:t>Simulation will run over the user-specified number of generations</a:t>
            </a:r>
          </a:p>
          <a:p>
            <a:r>
              <a:rPr lang="en-US" dirty="0"/>
              <a:t>Sequence number can change generation by generation</a:t>
            </a:r>
            <a:endParaRPr lang="en-US" dirty="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Due to sequence duplication or extinction</a:t>
            </a:r>
          </a:p>
          <a:p>
            <a:r>
              <a:rPr lang="en-US" dirty="0"/>
              <a:t>For each sequence in the current generation, a probability for duplication, extinction, and indel events will be calculated</a:t>
            </a:r>
          </a:p>
          <a:p>
            <a:pPr lvl="1"/>
            <a:r>
              <a:rPr lang="en-US" dirty="0"/>
              <a:t>Indel = insertion or deletion in the genome or sequence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Can happen as often as SNP's (Single Nucleotide Polymorphisms or point mutations)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8490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09438-BC66-4D23-B2A8-1272CFC8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Simulation Iteration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E5E0-F94C-43A5-AF95-9C683FC12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For each generation, mutation probabilities are calculated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Currently, only one operation per sequence is allowed per generation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If none of the probability rolls for duplication, extinction, and indel events are met</a:t>
            </a:r>
            <a:endParaRPr lang="en-US" sz="1300" dirty="0">
              <a:cs typeface="Calibri" panose="020F0502020204030204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The current sequence in the simulation is ran through the chosen evolutionary model where it will mutate (or not)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Each generation is saved to a Python dictionary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The plan is for the user to be able to access each sequence during whichever generation they choose post simulation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To compare results derived during each iteration</a:t>
            </a:r>
            <a:endParaRPr lang="en-US" sz="1300" dirty="0">
              <a:cs typeface="Calibri" panose="020F0502020204030204"/>
            </a:endParaRPr>
          </a:p>
          <a:p>
            <a:pPr>
              <a:lnSpc>
                <a:spcPct val="90000"/>
              </a:lnSpc>
            </a:pPr>
            <a:r>
              <a:rPr lang="en-US" sz="1300" dirty="0"/>
              <a:t>Provides the option of saving the Python dictionary to a file in JSON format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Can be used to look at the results later</a:t>
            </a: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D6AAC15-C8FD-4FD3-A61B-DFC4BF2E8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1453159"/>
            <a:ext cx="5447070" cy="362230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9266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557D4-FD64-4348-81DD-6F6B7CE2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15F2F-06F4-064F-98B2-9DD5A4A28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71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6C024-1484-314D-9238-832DAA8D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09D07-90D1-8242-9222-BA8324E1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 err="1"/>
              <a:t>Repliclade’s</a:t>
            </a:r>
            <a:r>
              <a:rPr lang="en-US" sz="1700" dirty="0"/>
              <a:t> consolidates these evolutionary models and statistical methods of sequence parameter extraction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Provides the user with the ability to simulate an ancestral sequence based on their choices 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Hopes to provide a more accurate representation of DNA sequence evolution</a:t>
            </a:r>
            <a:endParaRPr lang="en-US" sz="1700" dirty="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>
                <a:cs typeface="Calibri"/>
              </a:rPr>
              <a:t>Achieves this through the power of choice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700" dirty="0"/>
              <a:t>Also provides a tool for ancestral sequence inference 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500" dirty="0"/>
              <a:t>based on </a:t>
            </a:r>
            <a:r>
              <a:rPr lang="en-US" sz="1500" i="1" dirty="0"/>
              <a:t>Coalescence Theory </a:t>
            </a:r>
            <a:r>
              <a:rPr lang="en-US" sz="1500" dirty="0"/>
              <a:t>using the existing BLAST algorithm</a:t>
            </a:r>
            <a:endParaRPr lang="en-US" sz="1500" dirty="0">
              <a:cs typeface="Calibri"/>
            </a:endParaRPr>
          </a:p>
          <a:p>
            <a:pPr>
              <a:lnSpc>
                <a:spcPct val="90000"/>
              </a:lnSpc>
            </a:pPr>
            <a:endParaRPr lang="en-US" sz="1700" dirty="0">
              <a:cs typeface="Calibri" panose="020F0502020204030204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A594767-3E8C-4C04-8334-041932ED1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902" b="-2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961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87E7-8886-0B45-B73C-039883EF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481AA-243E-034B-87A3-D3C534179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Evolutionary models</a:t>
            </a:r>
          </a:p>
        </p:txBody>
      </p:sp>
    </p:spTree>
    <p:extLst>
      <p:ext uri="{BB962C8B-B14F-4D97-AF65-F5344CB8AC3E}">
        <p14:creationId xmlns:p14="http://schemas.microsoft.com/office/powerpoint/2010/main" val="1856901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A40C-8630-304F-8909-61D47F30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What is an evolutionary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1B516-1237-F249-A9B5-3EACD9186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A probabilistic model used to derive probabilities of DNA sequence evolution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Most use a mathematical principle called </a:t>
            </a:r>
            <a:r>
              <a:rPr lang="en-US" sz="1300" i="1" dirty="0"/>
              <a:t>Continuous Time Markov Chains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/>
              <a:t>Better known as </a:t>
            </a:r>
            <a:r>
              <a:rPr lang="en-US" sz="1300" i="1" dirty="0"/>
              <a:t>Markov Models</a:t>
            </a:r>
            <a:endParaRPr lang="en-US" sz="1300" i="1" dirty="0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300" dirty="0"/>
              <a:t>Most use matrices as the physical representation of the probabilities of DNA sequence mutation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>
                <a:cs typeface="Calibri"/>
              </a:rPr>
              <a:t>These change as time progresses</a:t>
            </a:r>
            <a:endParaRPr lang="en-US" sz="1300" dirty="0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300" dirty="0">
                <a:cs typeface="Calibri"/>
              </a:rPr>
              <a:t>First computes probability of non-mutation before considering mutations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2 parameters to note:</a:t>
            </a:r>
            <a:endParaRPr lang="en-US" sz="1300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300" i="1" dirty="0"/>
              <a:t>t – </a:t>
            </a:r>
            <a:r>
              <a:rPr lang="en-US" sz="1300" dirty="0"/>
              <a:t>unit of time</a:t>
            </a:r>
            <a:endParaRPr lang="en-US" sz="1300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l-GR" sz="1300" dirty="0"/>
              <a:t>μ</a:t>
            </a:r>
            <a:r>
              <a:rPr lang="en-US" sz="1300" dirty="0"/>
              <a:t> – mutation rate (sometimes denoted as </a:t>
            </a:r>
            <a:r>
              <a:rPr lang="el-GR" sz="1300" dirty="0"/>
              <a:t>α</a:t>
            </a:r>
            <a:r>
              <a:rPr lang="en-US" sz="1300" dirty="0"/>
              <a:t> or ß)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cs typeface="Calibri" panose="020F0502020204030204"/>
              </a:rPr>
              <a:t>Mutation rate is sometimes used</a:t>
            </a:r>
          </a:p>
          <a:p>
            <a:pPr>
              <a:lnSpc>
                <a:spcPct val="90000"/>
              </a:lnSpc>
            </a:pPr>
            <a:endParaRPr lang="en-US" sz="1300" dirty="0"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D6060-9A06-6243-97D0-1AF97064E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733221"/>
            <a:ext cx="5447070" cy="106217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9D9699-F410-2F45-A680-A8D1F6A13C8F}"/>
              </a:ext>
            </a:extLst>
          </p:cNvPr>
          <p:cNvSpPr txBox="1"/>
          <p:nvPr/>
        </p:nvSpPr>
        <p:spPr>
          <a:xfrm>
            <a:off x="857865" y="3919596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Fig 1:  An example of a physical representation of a Markov Chain where </a:t>
            </a:r>
            <a:r>
              <a:rPr lang="en-US" i="1" dirty="0"/>
              <a:t>t </a:t>
            </a:r>
            <a:r>
              <a:rPr lang="en-US" dirty="0"/>
              <a:t>is the changing parameter</a:t>
            </a:r>
          </a:p>
        </p:txBody>
      </p:sp>
      <p:sp>
        <p:nvSpPr>
          <p:cNvPr id="8" name="AutoShape 2" descr="\mu ">
            <a:extLst>
              <a:ext uri="{FF2B5EF4-FFF2-40B4-BE49-F238E27FC236}">
                <a16:creationId xmlns:a16="http://schemas.microsoft.com/office/drawing/2014/main" id="{9A8082DF-47A1-024F-BE1C-0B333214BA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75" y="1066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44F2020-D156-B946-8118-E859EE80E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92360"/>
            <a:ext cx="393056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9843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CBB0-1348-FC49-98C1-23F11265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/>
              <a:t>Jukes and cantor 1969 (JC69)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06CA8-394E-9D4B-A484-B26FA0A8F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Considered the simplest substitution model</a:t>
                </a:r>
              </a:p>
              <a:p>
                <a:r>
                  <a:rPr lang="en-US" dirty="0"/>
                  <a:t>Assumes equal base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.25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Also assumes equal mutation rates µ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µ</m:t>
                        </m:r>
                      </m:sup>
                    </m:sSup>
                  </m:oMath>
                </a14:m>
                <a:r>
                  <a:rPr lang="en-US" dirty="0"/>
                  <a:t>   (probability of non-mutation)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µ</m:t>
                        </m:r>
                      </m:sup>
                    </m:sSup>
                  </m:oMath>
                </a14:m>
                <a:r>
                  <a:rPr lang="en-US" dirty="0"/>
                  <a:t>   (probability of mutation)</a:t>
                </a:r>
              </a:p>
              <a:p>
                <a:r>
                  <a:rPr lang="en-US" dirty="0"/>
                  <a:t>As we can see, there is a higher probability that a nucleotide base pair will stay the same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06CA8-394E-9D4B-A484-B26FA0A8F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3"/>
                <a:stretch>
                  <a:fillRect l="-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A picture containing invertebrate, close&#10;&#10;Description automatically generated">
            <a:extLst>
              <a:ext uri="{FF2B5EF4-FFF2-40B4-BE49-F238E27FC236}">
                <a16:creationId xmlns:a16="http://schemas.microsoft.com/office/drawing/2014/main" id="{3E426293-6B5D-4597-88C3-1F699132C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52" y="639097"/>
            <a:ext cx="5250425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172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DDC9D-35F1-465B-9907-9A3132A3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Kimura 2p model (k2p)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AC03B-A3A3-40B7-91AE-E636E96B8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innovation from JC69, has different mutation rates for transitions and transversions</a:t>
            </a:r>
          </a:p>
          <a:p>
            <a:r>
              <a:rPr lang="en-US" dirty="0"/>
              <a:t>What is a transition and transversion?</a:t>
            </a:r>
          </a:p>
          <a:p>
            <a:pPr lvl="1"/>
            <a:r>
              <a:rPr lang="en-US" dirty="0"/>
              <a:t>Purines (A, G)</a:t>
            </a:r>
          </a:p>
          <a:p>
            <a:pPr lvl="1"/>
            <a:r>
              <a:rPr lang="en-US" dirty="0"/>
              <a:t>Pyrimidines (C, T)</a:t>
            </a:r>
          </a:p>
          <a:p>
            <a:pPr lvl="1"/>
            <a:r>
              <a:rPr lang="en-US" dirty="0"/>
              <a:t>Transition is a mutation from Purine to Purine or Pyrimidine to Pyrimidine</a:t>
            </a:r>
          </a:p>
          <a:p>
            <a:pPr lvl="1"/>
            <a:r>
              <a:rPr lang="en-US" dirty="0"/>
              <a:t>Transversion is a mutation from Purine to Pyrimidine or vice versa</a:t>
            </a:r>
          </a:p>
          <a:p>
            <a:pPr lvl="1"/>
            <a:r>
              <a:rPr lang="en-US" dirty="0"/>
              <a:t>α is the mutation rate for transitions</a:t>
            </a:r>
          </a:p>
          <a:p>
            <a:pPr lvl="1"/>
            <a:r>
              <a:rPr lang="en-US" dirty="0"/>
              <a:t>ß is the mutation rate for transversions, usually anywhere from 3-4 times lower </a:t>
            </a:r>
            <a:br>
              <a:rPr lang="en-US" dirty="0"/>
            </a:br>
            <a:r>
              <a:rPr lang="en-US" dirty="0"/>
              <a:t>than α	</a:t>
            </a:r>
          </a:p>
          <a:p>
            <a:pPr lvl="1"/>
            <a:r>
              <a:rPr lang="en-US" dirty="0"/>
              <a:t>Transversions are known to be less common than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B2100-5862-4E2B-9422-6B77CEBC2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832" y="3270641"/>
            <a:ext cx="2228850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84E6D3-0703-45C5-A15B-3D90795E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229" y="4561622"/>
            <a:ext cx="1152525" cy="53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7B49B7-4B56-4845-B92A-193C2052FB98}"/>
              </a:ext>
            </a:extLst>
          </p:cNvPr>
          <p:cNvSpPr txBox="1"/>
          <p:nvPr/>
        </p:nvSpPr>
        <p:spPr>
          <a:xfrm>
            <a:off x="8329832" y="3951969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2: Probability of Transition in K2P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3A714-8A37-4883-B5CF-8DC539B3B056}"/>
              </a:ext>
            </a:extLst>
          </p:cNvPr>
          <p:cNvSpPr txBox="1"/>
          <p:nvPr/>
        </p:nvSpPr>
        <p:spPr>
          <a:xfrm>
            <a:off x="8322492" y="5226125"/>
            <a:ext cx="2043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3: Probability of Transversion in K2P model</a:t>
            </a:r>
          </a:p>
        </p:txBody>
      </p:sp>
    </p:spTree>
    <p:extLst>
      <p:ext uri="{BB962C8B-B14F-4D97-AF65-F5344CB8AC3E}">
        <p14:creationId xmlns:p14="http://schemas.microsoft.com/office/powerpoint/2010/main" val="3135643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iology Wallpaper HD. | Medical wallpaper, Free desktop wallpaper, Computer  wallpaper">
            <a:extLst>
              <a:ext uri="{FF2B5EF4-FFF2-40B4-BE49-F238E27FC236}">
                <a16:creationId xmlns:a16="http://schemas.microsoft.com/office/drawing/2014/main" id="{A64DAC95-8EA1-4A94-BBD5-70B57AAE6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" b="730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73AF08-9D98-4554-ABA7-26F9522E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 err="1"/>
              <a:t>Felsenstein</a:t>
            </a:r>
            <a:r>
              <a:rPr lang="en-US" dirty="0"/>
              <a:t> 1981 model (f81)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CBDE5-E1C0-4685-BB6A-67A10F864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0131425" cy="36491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Incorporates base frequency variation</a:t>
                </a:r>
              </a:p>
              <a:p>
                <a:r>
                  <a:rPr lang="en-US" dirty="0"/>
                  <a:t>Base frequencies can vary from .25 (JC69 and K2P)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Base frequency disequilibrium &gt;&gt; fixation</a:t>
                </a:r>
              </a:p>
              <a:p>
                <a:r>
                  <a:rPr lang="en-US" dirty="0"/>
                  <a:t>The first model to introduce varying base frequencies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=1/(1−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if </a:t>
                </a:r>
                <a:r>
                  <a:rPr lang="en-US" dirty="0" err="1"/>
                  <a:t>i</a:t>
                </a:r>
                <a:r>
                  <a:rPr lang="en-US" dirty="0"/>
                  <a:t> = 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              if </a:t>
                </a:r>
                <a:r>
                  <a:rPr lang="en-US" dirty="0" err="1"/>
                  <a:t>i</a:t>
                </a:r>
                <a:r>
                  <a:rPr lang="en-US" dirty="0"/>
                  <a:t> ≠ j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CBDE5-E1C0-4685-BB6A-67A10F864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0131425" cy="3649133"/>
              </a:xfrm>
              <a:blipFill>
                <a:blip r:embed="rId4"/>
                <a:stretch>
                  <a:fillRect l="-421" t="-7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189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2175</Words>
  <Application>Microsoft Office PowerPoint</Application>
  <PresentationFormat>Widescreen</PresentationFormat>
  <Paragraphs>228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Celestial</vt:lpstr>
      <vt:lpstr>Repliclade: A Simulator of sequence evolution in gene families</vt:lpstr>
      <vt:lpstr>Introduction</vt:lpstr>
      <vt:lpstr>Introduction continued</vt:lpstr>
      <vt:lpstr>purpose</vt:lpstr>
      <vt:lpstr>methods</vt:lpstr>
      <vt:lpstr>What is an evolutionary model</vt:lpstr>
      <vt:lpstr>Jukes and cantor 1969 (JC69)</vt:lpstr>
      <vt:lpstr>Kimura 2p model (k2p)</vt:lpstr>
      <vt:lpstr>Felsenstein 1981 model (f81)</vt:lpstr>
      <vt:lpstr>Hasegawa, Kishino, and Yano 1985 Model (HKY85)</vt:lpstr>
      <vt:lpstr>Repliclade</vt:lpstr>
      <vt:lpstr>Introduction to repliclade</vt:lpstr>
      <vt:lpstr>File system</vt:lpstr>
      <vt:lpstr>Repliclade – Setting up the simulator</vt:lpstr>
      <vt:lpstr>PowerPoint Presentation</vt:lpstr>
      <vt:lpstr>Repliclade – Sequence parameter extraction</vt:lpstr>
      <vt:lpstr>Importance of aligned sequences</vt:lpstr>
      <vt:lpstr>Repliclade – Estimating effective population size</vt:lpstr>
      <vt:lpstr>Estimating θ – watterson method</vt:lpstr>
      <vt:lpstr>Estimating θ – Fay and wu method </vt:lpstr>
      <vt:lpstr>Back to effective population size</vt:lpstr>
      <vt:lpstr>The coalescent</vt:lpstr>
      <vt:lpstr>Repliclade – implementation of coalescent</vt:lpstr>
      <vt:lpstr>Coalescent – Deep Dive</vt:lpstr>
      <vt:lpstr>Estimation of coalescence time</vt:lpstr>
      <vt:lpstr>Finding conserved regions – Shannon’s Entropy Score</vt:lpstr>
      <vt:lpstr>Estimating indel rates</vt:lpstr>
      <vt:lpstr>The Simulation</vt:lpstr>
      <vt:lpstr>Kicking off the simulation</vt:lpstr>
      <vt:lpstr>Evolutionary models in the simulator</vt:lpstr>
      <vt:lpstr>The simulation process</vt:lpstr>
      <vt:lpstr>Simulation Iteration process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Repliclade: A Simulator of sequence evolution in gene families</dc:title>
  <dc:creator>Haki Dehari</dc:creator>
  <cp:lastModifiedBy>Haki Dehari</cp:lastModifiedBy>
  <cp:revision>2</cp:revision>
  <dcterms:created xsi:type="dcterms:W3CDTF">2021-03-05T01:37:26Z</dcterms:created>
  <dcterms:modified xsi:type="dcterms:W3CDTF">2021-03-05T01:44:11Z</dcterms:modified>
</cp:coreProperties>
</file>